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7" r:id="rId5"/>
    <p:sldId id="1793" r:id="rId6"/>
    <p:sldId id="1794" r:id="rId7"/>
    <p:sldId id="1795" r:id="rId8"/>
    <p:sldId id="1796" r:id="rId9"/>
    <p:sldId id="1797" r:id="rId10"/>
    <p:sldId id="1798" r:id="rId11"/>
    <p:sldId id="1799" r:id="rId12"/>
    <p:sldId id="1800" r:id="rId13"/>
    <p:sldId id="1801" r:id="rId14"/>
    <p:sldId id="1802" r:id="rId15"/>
    <p:sldId id="1803" r:id="rId16"/>
    <p:sldId id="1804" r:id="rId17"/>
    <p:sldId id="1805" r:id="rId18"/>
    <p:sldId id="1806" r:id="rId19"/>
    <p:sldId id="1807" r:id="rId20"/>
    <p:sldId id="1808" r:id="rId21"/>
    <p:sldId id="1816"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5247"/>
    <a:srgbClr val="28443B"/>
    <a:srgbClr val="33574C"/>
    <a:srgbClr val="365856"/>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76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0DC744-4A91-4584-94A4-E692ED5D2E91}"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tr-TR"/>
        </a:p>
      </dgm:t>
    </dgm:pt>
    <dgm:pt modelId="{02D5A62A-4E71-4934-B1D3-A599AA62D6EC}">
      <dgm:prSet phldrT="[Metin]" custT="1"/>
      <dgm:spPr/>
      <dgm:t>
        <a:bodyPr/>
        <a:lstStyle/>
        <a:p>
          <a:pPr>
            <a:buFont typeface="Wingdings" panose="05000000000000000000" pitchFamily="2" charset="2"/>
            <a:buChar char="Ø"/>
          </a:pPr>
          <a:r>
            <a:rPr lang="tr-TR" sz="1600" b="1" dirty="0">
              <a:latin typeface="Segoe UI" panose="020B0502040204020203" pitchFamily="34" charset="0"/>
              <a:cs typeface="Segoe UI" panose="020B0502040204020203" pitchFamily="34" charset="0"/>
            </a:rPr>
            <a:t>Riski Ortaya Çıkaran Sebep </a:t>
          </a:r>
        </a:p>
        <a:p>
          <a:pPr>
            <a:buFont typeface="Wingdings" panose="05000000000000000000" pitchFamily="2" charset="2"/>
            <a:buChar char="Ø"/>
          </a:pPr>
          <a:r>
            <a:rPr lang="tr-TR" sz="1600" b="1" dirty="0">
              <a:latin typeface="Segoe UI" panose="020B0502040204020203" pitchFamily="34" charset="0"/>
              <a:cs typeface="Segoe UI" panose="020B0502040204020203" pitchFamily="34" charset="0"/>
            </a:rPr>
            <a:t>(Tehlike)</a:t>
          </a:r>
          <a:endParaRPr lang="tr-TR" sz="1800" dirty="0"/>
        </a:p>
      </dgm:t>
    </dgm:pt>
    <dgm:pt modelId="{6E505565-596C-4583-B1E6-EA7437DA75CC}" type="parTrans" cxnId="{7D3E09B7-D0B8-4011-BF4B-0750A643794B}">
      <dgm:prSet/>
      <dgm:spPr/>
      <dgm:t>
        <a:bodyPr/>
        <a:lstStyle/>
        <a:p>
          <a:endParaRPr lang="tr-TR"/>
        </a:p>
      </dgm:t>
    </dgm:pt>
    <dgm:pt modelId="{C199AFE6-C2CE-47B6-95DE-292C032C0AA3}" type="sibTrans" cxnId="{7D3E09B7-D0B8-4011-BF4B-0750A643794B}">
      <dgm:prSet/>
      <dgm:spPr/>
      <dgm:t>
        <a:bodyPr/>
        <a:lstStyle/>
        <a:p>
          <a:endParaRPr lang="tr-TR"/>
        </a:p>
      </dgm:t>
    </dgm:pt>
    <dgm:pt modelId="{2FADC337-77B9-402A-B02D-8E3F8E413CA4}">
      <dgm:prSet custT="1"/>
      <dgm:spPr/>
      <dgm:t>
        <a:bodyPr/>
        <a:lstStyle/>
        <a:p>
          <a:r>
            <a:rPr lang="tr-TR" sz="1400" b="0" dirty="0">
              <a:latin typeface="Segoe UI" panose="020B0502040204020203" pitchFamily="34" charset="0"/>
              <a:cs typeface="Segoe UI" panose="020B0502040204020203" pitchFamily="34" charset="0"/>
            </a:rPr>
            <a:t>Bakanlığı/Birimi muhtemel riskler ile karşı karşıya getirebilecek nedenlerdir.</a:t>
          </a:r>
        </a:p>
      </dgm:t>
    </dgm:pt>
    <dgm:pt modelId="{449AFAC4-9BC3-4826-BE52-4F429BE12F7E}" type="parTrans" cxnId="{0EF3A6CA-E962-4DD7-A78F-0DA8B6A61762}">
      <dgm:prSet/>
      <dgm:spPr/>
      <dgm:t>
        <a:bodyPr/>
        <a:lstStyle/>
        <a:p>
          <a:endParaRPr lang="tr-TR"/>
        </a:p>
      </dgm:t>
    </dgm:pt>
    <dgm:pt modelId="{DC333219-8412-46D3-ACEF-D4588FE1A75E}" type="sibTrans" cxnId="{0EF3A6CA-E962-4DD7-A78F-0DA8B6A61762}">
      <dgm:prSet/>
      <dgm:spPr/>
      <dgm:t>
        <a:bodyPr/>
        <a:lstStyle/>
        <a:p>
          <a:endParaRPr lang="tr-TR"/>
        </a:p>
      </dgm:t>
    </dgm:pt>
    <dgm:pt modelId="{42E784C2-8EC7-4AC3-BC4D-17E685E60391}">
      <dgm:prSet custT="1"/>
      <dgm:spPr/>
      <dgm:t>
        <a:bodyPr/>
        <a:lstStyle/>
        <a:p>
          <a:r>
            <a:rPr lang="tr-TR" sz="1600" b="1" kern="1200" dirty="0">
              <a:solidFill>
                <a:prstClr val="white"/>
              </a:solidFill>
              <a:latin typeface="Segoe UI" panose="020B0502040204020203" pitchFamily="34" charset="0"/>
              <a:ea typeface="+mn-ea"/>
              <a:cs typeface="Segoe UI" panose="020B0502040204020203" pitchFamily="34" charset="0"/>
            </a:rPr>
            <a:t>Risk</a:t>
          </a:r>
          <a:endParaRPr lang="tr-TR" sz="6500" b="1" kern="1200" dirty="0">
            <a:latin typeface="Segoe UI" panose="020B0502040204020203" pitchFamily="34" charset="0"/>
            <a:cs typeface="Segoe UI" panose="020B0502040204020203" pitchFamily="34" charset="0"/>
          </a:endParaRPr>
        </a:p>
      </dgm:t>
    </dgm:pt>
    <dgm:pt modelId="{29D94DF9-86F2-40CD-9858-4CAA863874EB}" type="parTrans" cxnId="{968537A0-4B7A-47F2-9D29-6D7C0382E7E7}">
      <dgm:prSet/>
      <dgm:spPr/>
      <dgm:t>
        <a:bodyPr/>
        <a:lstStyle/>
        <a:p>
          <a:endParaRPr lang="tr-TR"/>
        </a:p>
      </dgm:t>
    </dgm:pt>
    <dgm:pt modelId="{C1AF3B9A-E1FD-48CF-A655-DF50E2AE43EA}" type="sibTrans" cxnId="{968537A0-4B7A-47F2-9D29-6D7C0382E7E7}">
      <dgm:prSet/>
      <dgm:spPr/>
      <dgm:t>
        <a:bodyPr/>
        <a:lstStyle/>
        <a:p>
          <a:endParaRPr lang="tr-TR"/>
        </a:p>
      </dgm:t>
    </dgm:pt>
    <dgm:pt modelId="{37BCDE5E-802A-4F4E-874C-B48C648820EE}">
      <dgm:prSet custT="1"/>
      <dgm:spPr/>
      <dgm:t>
        <a:bodyPr/>
        <a:lstStyle/>
        <a:p>
          <a:r>
            <a:rPr lang="tr-TR" sz="1400" b="0" dirty="0">
              <a:latin typeface="Segoe UI" panose="020B0502040204020203" pitchFamily="34" charset="0"/>
              <a:cs typeface="Segoe UI" panose="020B0502040204020203" pitchFamily="34" charset="0"/>
            </a:rPr>
            <a:t>Bakanlığın kuruluş amaçları ile stratejik amaç ve hedeflerine ulaşmasına ve görevlerinin ifasına engel olabilecek veya beklenmeyen zararlara yol açabilecek durum ya da olayları</a:t>
          </a:r>
        </a:p>
      </dgm:t>
    </dgm:pt>
    <dgm:pt modelId="{2063838E-A886-4402-A18A-37F967F0DCC3}" type="parTrans" cxnId="{2A85E509-3453-40C9-86BA-F6894843DE39}">
      <dgm:prSet/>
      <dgm:spPr/>
      <dgm:t>
        <a:bodyPr/>
        <a:lstStyle/>
        <a:p>
          <a:endParaRPr lang="tr-TR"/>
        </a:p>
      </dgm:t>
    </dgm:pt>
    <dgm:pt modelId="{44AAF3E5-CA47-4145-B2DB-9571047E9762}" type="sibTrans" cxnId="{2A85E509-3453-40C9-86BA-F6894843DE39}">
      <dgm:prSet/>
      <dgm:spPr/>
      <dgm:t>
        <a:bodyPr/>
        <a:lstStyle/>
        <a:p>
          <a:endParaRPr lang="tr-TR"/>
        </a:p>
      </dgm:t>
    </dgm:pt>
    <dgm:pt modelId="{111AE8B2-3F27-44FC-843F-E3FE63F2FF9E}" type="pres">
      <dgm:prSet presAssocID="{5A0DC744-4A91-4584-94A4-E692ED5D2E91}" presName="Name0" presStyleCnt="0">
        <dgm:presLayoutVars>
          <dgm:dir/>
          <dgm:animLvl val="lvl"/>
          <dgm:resizeHandles val="exact"/>
        </dgm:presLayoutVars>
      </dgm:prSet>
      <dgm:spPr/>
    </dgm:pt>
    <dgm:pt modelId="{0B7013FF-DE91-4CC1-8F94-1AE1F9DDF2A5}" type="pres">
      <dgm:prSet presAssocID="{02D5A62A-4E71-4934-B1D3-A599AA62D6EC}" presName="linNode" presStyleCnt="0"/>
      <dgm:spPr/>
    </dgm:pt>
    <dgm:pt modelId="{73F08680-1FA5-4BA7-9C3B-C970B2767D85}" type="pres">
      <dgm:prSet presAssocID="{02D5A62A-4E71-4934-B1D3-A599AA62D6EC}" presName="parentText" presStyleLbl="node1" presStyleIdx="0" presStyleCnt="2">
        <dgm:presLayoutVars>
          <dgm:chMax val="1"/>
          <dgm:bulletEnabled val="1"/>
        </dgm:presLayoutVars>
      </dgm:prSet>
      <dgm:spPr/>
    </dgm:pt>
    <dgm:pt modelId="{61BFCA1B-C219-468C-90E0-3D4B6A6C6DCE}" type="pres">
      <dgm:prSet presAssocID="{02D5A62A-4E71-4934-B1D3-A599AA62D6EC}" presName="descendantText" presStyleLbl="alignAccFollowNode1" presStyleIdx="0" presStyleCnt="2">
        <dgm:presLayoutVars>
          <dgm:bulletEnabled val="1"/>
        </dgm:presLayoutVars>
      </dgm:prSet>
      <dgm:spPr/>
    </dgm:pt>
    <dgm:pt modelId="{6EBC6C30-02BE-482C-AF1B-3B1500BF5697}" type="pres">
      <dgm:prSet presAssocID="{C199AFE6-C2CE-47B6-95DE-292C032C0AA3}" presName="sp" presStyleCnt="0"/>
      <dgm:spPr/>
    </dgm:pt>
    <dgm:pt modelId="{5B754D8C-05D7-42C2-9246-4BFA417F6A78}" type="pres">
      <dgm:prSet presAssocID="{42E784C2-8EC7-4AC3-BC4D-17E685E60391}" presName="linNode" presStyleCnt="0"/>
      <dgm:spPr/>
    </dgm:pt>
    <dgm:pt modelId="{95B5B386-57E5-401B-91C0-922B95F55FC0}" type="pres">
      <dgm:prSet presAssocID="{42E784C2-8EC7-4AC3-BC4D-17E685E60391}" presName="parentText" presStyleLbl="node1" presStyleIdx="1" presStyleCnt="2">
        <dgm:presLayoutVars>
          <dgm:chMax val="1"/>
          <dgm:bulletEnabled val="1"/>
        </dgm:presLayoutVars>
      </dgm:prSet>
      <dgm:spPr/>
    </dgm:pt>
    <dgm:pt modelId="{073BFC02-FE79-41A5-9E20-DB56ABADBF16}" type="pres">
      <dgm:prSet presAssocID="{42E784C2-8EC7-4AC3-BC4D-17E685E60391}" presName="descendantText" presStyleLbl="alignAccFollowNode1" presStyleIdx="1" presStyleCnt="2">
        <dgm:presLayoutVars>
          <dgm:bulletEnabled val="1"/>
        </dgm:presLayoutVars>
      </dgm:prSet>
      <dgm:spPr/>
    </dgm:pt>
  </dgm:ptLst>
  <dgm:cxnLst>
    <dgm:cxn modelId="{2A85E509-3453-40C9-86BA-F6894843DE39}" srcId="{42E784C2-8EC7-4AC3-BC4D-17E685E60391}" destId="{37BCDE5E-802A-4F4E-874C-B48C648820EE}" srcOrd="0" destOrd="0" parTransId="{2063838E-A886-4402-A18A-37F967F0DCC3}" sibTransId="{44AAF3E5-CA47-4145-B2DB-9571047E9762}"/>
    <dgm:cxn modelId="{38C8CC0E-DB82-4DE8-9C7B-A23A692E99C2}" type="presOf" srcId="{42E784C2-8EC7-4AC3-BC4D-17E685E60391}" destId="{95B5B386-57E5-401B-91C0-922B95F55FC0}" srcOrd="0" destOrd="0" presId="urn:microsoft.com/office/officeart/2005/8/layout/vList5"/>
    <dgm:cxn modelId="{EACDD50F-96F3-419E-8BA4-370264925B32}" type="presOf" srcId="{5A0DC744-4A91-4584-94A4-E692ED5D2E91}" destId="{111AE8B2-3F27-44FC-843F-E3FE63F2FF9E}" srcOrd="0" destOrd="0" presId="urn:microsoft.com/office/officeart/2005/8/layout/vList5"/>
    <dgm:cxn modelId="{54EE7012-8776-465C-A1F0-029E4074E5B1}" type="presOf" srcId="{37BCDE5E-802A-4F4E-874C-B48C648820EE}" destId="{073BFC02-FE79-41A5-9E20-DB56ABADBF16}" srcOrd="0" destOrd="0" presId="urn:microsoft.com/office/officeart/2005/8/layout/vList5"/>
    <dgm:cxn modelId="{C4AB6B63-3F2F-49C4-9C3F-ACC59FC003A1}" type="presOf" srcId="{2FADC337-77B9-402A-B02D-8E3F8E413CA4}" destId="{61BFCA1B-C219-468C-90E0-3D4B6A6C6DCE}" srcOrd="0" destOrd="0" presId="urn:microsoft.com/office/officeart/2005/8/layout/vList5"/>
    <dgm:cxn modelId="{968537A0-4B7A-47F2-9D29-6D7C0382E7E7}" srcId="{5A0DC744-4A91-4584-94A4-E692ED5D2E91}" destId="{42E784C2-8EC7-4AC3-BC4D-17E685E60391}" srcOrd="1" destOrd="0" parTransId="{29D94DF9-86F2-40CD-9858-4CAA863874EB}" sibTransId="{C1AF3B9A-E1FD-48CF-A655-DF50E2AE43EA}"/>
    <dgm:cxn modelId="{7D3E09B7-D0B8-4011-BF4B-0750A643794B}" srcId="{5A0DC744-4A91-4584-94A4-E692ED5D2E91}" destId="{02D5A62A-4E71-4934-B1D3-A599AA62D6EC}" srcOrd="0" destOrd="0" parTransId="{6E505565-596C-4583-B1E6-EA7437DA75CC}" sibTransId="{C199AFE6-C2CE-47B6-95DE-292C032C0AA3}"/>
    <dgm:cxn modelId="{0EF3A6CA-E962-4DD7-A78F-0DA8B6A61762}" srcId="{02D5A62A-4E71-4934-B1D3-A599AA62D6EC}" destId="{2FADC337-77B9-402A-B02D-8E3F8E413CA4}" srcOrd="0" destOrd="0" parTransId="{449AFAC4-9BC3-4826-BE52-4F429BE12F7E}" sibTransId="{DC333219-8412-46D3-ACEF-D4588FE1A75E}"/>
    <dgm:cxn modelId="{730A39D1-30C1-40BF-BEB3-56230153FFE6}" type="presOf" srcId="{02D5A62A-4E71-4934-B1D3-A599AA62D6EC}" destId="{73F08680-1FA5-4BA7-9C3B-C970B2767D85}" srcOrd="0" destOrd="0" presId="urn:microsoft.com/office/officeart/2005/8/layout/vList5"/>
    <dgm:cxn modelId="{48D69B0F-9E3D-4C98-A2BF-3AAA9725623F}" type="presParOf" srcId="{111AE8B2-3F27-44FC-843F-E3FE63F2FF9E}" destId="{0B7013FF-DE91-4CC1-8F94-1AE1F9DDF2A5}" srcOrd="0" destOrd="0" presId="urn:microsoft.com/office/officeart/2005/8/layout/vList5"/>
    <dgm:cxn modelId="{00B9F086-8C0C-4C6C-81C7-86A793CC8A0E}" type="presParOf" srcId="{0B7013FF-DE91-4CC1-8F94-1AE1F9DDF2A5}" destId="{73F08680-1FA5-4BA7-9C3B-C970B2767D85}" srcOrd="0" destOrd="0" presId="urn:microsoft.com/office/officeart/2005/8/layout/vList5"/>
    <dgm:cxn modelId="{AF63A218-650D-492C-95E4-680D4334F28A}" type="presParOf" srcId="{0B7013FF-DE91-4CC1-8F94-1AE1F9DDF2A5}" destId="{61BFCA1B-C219-468C-90E0-3D4B6A6C6DCE}" srcOrd="1" destOrd="0" presId="urn:microsoft.com/office/officeart/2005/8/layout/vList5"/>
    <dgm:cxn modelId="{7CE2E24E-5975-4522-B661-61EBA3AA0066}" type="presParOf" srcId="{111AE8B2-3F27-44FC-843F-E3FE63F2FF9E}" destId="{6EBC6C30-02BE-482C-AF1B-3B1500BF5697}" srcOrd="1" destOrd="0" presId="urn:microsoft.com/office/officeart/2005/8/layout/vList5"/>
    <dgm:cxn modelId="{876B16CD-0759-432A-933E-C059CA282A09}" type="presParOf" srcId="{111AE8B2-3F27-44FC-843F-E3FE63F2FF9E}" destId="{5B754D8C-05D7-42C2-9246-4BFA417F6A78}" srcOrd="2" destOrd="0" presId="urn:microsoft.com/office/officeart/2005/8/layout/vList5"/>
    <dgm:cxn modelId="{8288E2C8-8B47-4C65-9029-073EB38AC932}" type="presParOf" srcId="{5B754D8C-05D7-42C2-9246-4BFA417F6A78}" destId="{95B5B386-57E5-401B-91C0-922B95F55FC0}" srcOrd="0" destOrd="0" presId="urn:microsoft.com/office/officeart/2005/8/layout/vList5"/>
    <dgm:cxn modelId="{27903004-831B-4235-AFDD-C9D8E3E741F7}" type="presParOf" srcId="{5B754D8C-05D7-42C2-9246-4BFA417F6A78}" destId="{073BFC02-FE79-41A5-9E20-DB56ABADBF16}"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BFCA1B-C219-468C-90E0-3D4B6A6C6DCE}">
      <dsp:nvSpPr>
        <dsp:cNvPr id="0" name=""/>
        <dsp:cNvSpPr/>
      </dsp:nvSpPr>
      <dsp:spPr>
        <a:xfrm rot="5400000">
          <a:off x="3122239" y="-1004708"/>
          <a:ext cx="1192035" cy="3499536"/>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tr-TR" sz="1400" b="0" kern="1200" dirty="0">
              <a:latin typeface="Segoe UI" panose="020B0502040204020203" pitchFamily="34" charset="0"/>
              <a:cs typeface="Segoe UI" panose="020B0502040204020203" pitchFamily="34" charset="0"/>
            </a:rPr>
            <a:t>Bakanlığı/Birimi muhtemel riskler ile karşı karşıya getirebilecek nedenlerdir.</a:t>
          </a:r>
        </a:p>
      </dsp:txBody>
      <dsp:txXfrm rot="-5400000">
        <a:off x="1968489" y="207232"/>
        <a:ext cx="3441346" cy="1075655"/>
      </dsp:txXfrm>
    </dsp:sp>
    <dsp:sp modelId="{73F08680-1FA5-4BA7-9C3B-C970B2767D85}">
      <dsp:nvSpPr>
        <dsp:cNvPr id="0" name=""/>
        <dsp:cNvSpPr/>
      </dsp:nvSpPr>
      <dsp:spPr>
        <a:xfrm>
          <a:off x="0" y="37"/>
          <a:ext cx="1968489" cy="149004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Font typeface="Wingdings" panose="05000000000000000000" pitchFamily="2" charset="2"/>
            <a:buNone/>
          </a:pPr>
          <a:r>
            <a:rPr lang="tr-TR" sz="1600" b="1" kern="1200" dirty="0">
              <a:latin typeface="Segoe UI" panose="020B0502040204020203" pitchFamily="34" charset="0"/>
              <a:cs typeface="Segoe UI" panose="020B0502040204020203" pitchFamily="34" charset="0"/>
            </a:rPr>
            <a:t>Riski Ortaya Çıkaran Sebep </a:t>
          </a:r>
        </a:p>
        <a:p>
          <a:pPr marL="0" lvl="0" indent="0" algn="ctr" defTabSz="711200">
            <a:lnSpc>
              <a:spcPct val="90000"/>
            </a:lnSpc>
            <a:spcBef>
              <a:spcPct val="0"/>
            </a:spcBef>
            <a:spcAft>
              <a:spcPct val="35000"/>
            </a:spcAft>
            <a:buFont typeface="Wingdings" panose="05000000000000000000" pitchFamily="2" charset="2"/>
            <a:buNone/>
          </a:pPr>
          <a:r>
            <a:rPr lang="tr-TR" sz="1600" b="1" kern="1200" dirty="0">
              <a:latin typeface="Segoe UI" panose="020B0502040204020203" pitchFamily="34" charset="0"/>
              <a:cs typeface="Segoe UI" panose="020B0502040204020203" pitchFamily="34" charset="0"/>
            </a:rPr>
            <a:t>(Tehlike)</a:t>
          </a:r>
          <a:endParaRPr lang="tr-TR" sz="1800" kern="1200" dirty="0"/>
        </a:p>
      </dsp:txBody>
      <dsp:txXfrm>
        <a:off x="72738" y="72775"/>
        <a:ext cx="1823013" cy="1344568"/>
      </dsp:txXfrm>
    </dsp:sp>
    <dsp:sp modelId="{073BFC02-FE79-41A5-9E20-DB56ABADBF16}">
      <dsp:nvSpPr>
        <dsp:cNvPr id="0" name=""/>
        <dsp:cNvSpPr/>
      </dsp:nvSpPr>
      <dsp:spPr>
        <a:xfrm rot="5400000">
          <a:off x="3122239" y="559837"/>
          <a:ext cx="1192035" cy="3499536"/>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tr-TR" sz="1400" b="0" kern="1200" dirty="0">
              <a:latin typeface="Segoe UI" panose="020B0502040204020203" pitchFamily="34" charset="0"/>
              <a:cs typeface="Segoe UI" panose="020B0502040204020203" pitchFamily="34" charset="0"/>
            </a:rPr>
            <a:t>Bakanlığın kuruluş amaçları ile stratejik amaç ve hedeflerine ulaşmasına ve görevlerinin ifasına engel olabilecek veya beklenmeyen zararlara yol açabilecek durum ya da olayları</a:t>
          </a:r>
        </a:p>
      </dsp:txBody>
      <dsp:txXfrm rot="-5400000">
        <a:off x="1968489" y="1771777"/>
        <a:ext cx="3441346" cy="1075655"/>
      </dsp:txXfrm>
    </dsp:sp>
    <dsp:sp modelId="{95B5B386-57E5-401B-91C0-922B95F55FC0}">
      <dsp:nvSpPr>
        <dsp:cNvPr id="0" name=""/>
        <dsp:cNvSpPr/>
      </dsp:nvSpPr>
      <dsp:spPr>
        <a:xfrm>
          <a:off x="0" y="1564583"/>
          <a:ext cx="1968489" cy="149004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prstClr val="white"/>
              </a:solidFill>
              <a:latin typeface="Segoe UI" panose="020B0502040204020203" pitchFamily="34" charset="0"/>
              <a:ea typeface="+mn-ea"/>
              <a:cs typeface="Segoe UI" panose="020B0502040204020203" pitchFamily="34" charset="0"/>
            </a:rPr>
            <a:t>Risk</a:t>
          </a:r>
          <a:endParaRPr lang="tr-TR" sz="6500" b="1" kern="1200" dirty="0">
            <a:latin typeface="Segoe UI" panose="020B0502040204020203" pitchFamily="34" charset="0"/>
            <a:cs typeface="Segoe UI" panose="020B0502040204020203" pitchFamily="34" charset="0"/>
          </a:endParaRPr>
        </a:p>
      </dsp:txBody>
      <dsp:txXfrm>
        <a:off x="72738" y="1637321"/>
        <a:ext cx="1823013" cy="134456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25FE64-51C9-487B-8FBC-2903B5284C93}" type="datetimeFigureOut">
              <a:rPr lang="tr-TR" smtClean="0"/>
              <a:t>5.03.2026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2C3F94-1B1A-4368-A121-9A461349DD83}" type="slidenum">
              <a:rPr lang="tr-TR" smtClean="0"/>
              <a:t>‹#›</a:t>
            </a:fld>
            <a:endParaRPr lang="tr-TR"/>
          </a:p>
        </p:txBody>
      </p:sp>
    </p:spTree>
    <p:extLst>
      <p:ext uri="{BB962C8B-B14F-4D97-AF65-F5344CB8AC3E}">
        <p14:creationId xmlns:p14="http://schemas.microsoft.com/office/powerpoint/2010/main" val="1294795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14C2E2-D0EB-41E4-A667-DBC081FD480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3410EA1-AD1C-4614-B583-E0FE29EB27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B93C8E2-7294-4D0E-85EF-2C4F6575EF47}"/>
              </a:ext>
            </a:extLst>
          </p:cNvPr>
          <p:cNvSpPr>
            <a:spLocks noGrp="1"/>
          </p:cNvSpPr>
          <p:nvPr>
            <p:ph type="dt" sz="half" idx="10"/>
          </p:nvPr>
        </p:nvSpPr>
        <p:spPr/>
        <p:txBody>
          <a:bodyPr/>
          <a:lstStyle/>
          <a:p>
            <a:fld id="{FE3F8F9E-7013-432C-B8B0-752E33C5E154}" type="datetimeFigureOut">
              <a:rPr lang="tr-TR" smtClean="0"/>
              <a:t>5.03.2026</a:t>
            </a:fld>
            <a:endParaRPr lang="tr-TR"/>
          </a:p>
        </p:txBody>
      </p:sp>
      <p:sp>
        <p:nvSpPr>
          <p:cNvPr id="5" name="Alt Bilgi Yer Tutucusu 4">
            <a:extLst>
              <a:ext uri="{FF2B5EF4-FFF2-40B4-BE49-F238E27FC236}">
                <a16:creationId xmlns:a16="http://schemas.microsoft.com/office/drawing/2014/main" id="{16630D19-F3EE-4032-9BF6-28E81B939A1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0FE2BE-8A1F-4B43-AB72-4E69FFAE633A}"/>
              </a:ext>
            </a:extLst>
          </p:cNvPr>
          <p:cNvSpPr>
            <a:spLocks noGrp="1"/>
          </p:cNvSpPr>
          <p:nvPr>
            <p:ph type="sldNum" sz="quarter" idx="12"/>
          </p:nvPr>
        </p:nvSpPr>
        <p:spPr/>
        <p:txBody>
          <a:bodyPr/>
          <a:lstStyle/>
          <a:p>
            <a:fld id="{BC52C53B-1E3F-4F0C-9BFE-A4A6B43F3E30}" type="slidenum">
              <a:rPr lang="tr-TR" smtClean="0"/>
              <a:t>‹#›</a:t>
            </a:fld>
            <a:endParaRPr lang="tr-TR"/>
          </a:p>
        </p:txBody>
      </p:sp>
    </p:spTree>
    <p:extLst>
      <p:ext uri="{BB962C8B-B14F-4D97-AF65-F5344CB8AC3E}">
        <p14:creationId xmlns:p14="http://schemas.microsoft.com/office/powerpoint/2010/main" val="4283520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490BCF-7F89-4269-879D-B19592BC09A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11E2642-C00B-4C6D-9814-D15C7ED1F3F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D74C357-83E7-4472-8E1D-58B3EFC68152}"/>
              </a:ext>
            </a:extLst>
          </p:cNvPr>
          <p:cNvSpPr>
            <a:spLocks noGrp="1"/>
          </p:cNvSpPr>
          <p:nvPr>
            <p:ph type="dt" sz="half" idx="10"/>
          </p:nvPr>
        </p:nvSpPr>
        <p:spPr/>
        <p:txBody>
          <a:bodyPr/>
          <a:lstStyle/>
          <a:p>
            <a:fld id="{FE3F8F9E-7013-432C-B8B0-752E33C5E154}" type="datetimeFigureOut">
              <a:rPr lang="tr-TR" smtClean="0"/>
              <a:t>5.03.2026</a:t>
            </a:fld>
            <a:endParaRPr lang="tr-TR"/>
          </a:p>
        </p:txBody>
      </p:sp>
      <p:sp>
        <p:nvSpPr>
          <p:cNvPr id="5" name="Alt Bilgi Yer Tutucusu 4">
            <a:extLst>
              <a:ext uri="{FF2B5EF4-FFF2-40B4-BE49-F238E27FC236}">
                <a16:creationId xmlns:a16="http://schemas.microsoft.com/office/drawing/2014/main" id="{2BA8B775-B343-49C1-B2D8-1E34EABF2C5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9B8F236-F563-4C67-B799-F511844D49F0}"/>
              </a:ext>
            </a:extLst>
          </p:cNvPr>
          <p:cNvSpPr>
            <a:spLocks noGrp="1"/>
          </p:cNvSpPr>
          <p:nvPr>
            <p:ph type="sldNum" sz="quarter" idx="12"/>
          </p:nvPr>
        </p:nvSpPr>
        <p:spPr/>
        <p:txBody>
          <a:bodyPr/>
          <a:lstStyle/>
          <a:p>
            <a:fld id="{BC52C53B-1E3F-4F0C-9BFE-A4A6B43F3E30}" type="slidenum">
              <a:rPr lang="tr-TR" smtClean="0"/>
              <a:t>‹#›</a:t>
            </a:fld>
            <a:endParaRPr lang="tr-TR"/>
          </a:p>
        </p:txBody>
      </p:sp>
    </p:spTree>
    <p:extLst>
      <p:ext uri="{BB962C8B-B14F-4D97-AF65-F5344CB8AC3E}">
        <p14:creationId xmlns:p14="http://schemas.microsoft.com/office/powerpoint/2010/main" val="3622740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FBC88DD-F919-43CF-962F-B7D53ED2BCE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8C47D2C-E644-4C16-9CF4-3EC6545176A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DB4A27C-9868-4008-BAF2-48794FFFBD16}"/>
              </a:ext>
            </a:extLst>
          </p:cNvPr>
          <p:cNvSpPr>
            <a:spLocks noGrp="1"/>
          </p:cNvSpPr>
          <p:nvPr>
            <p:ph type="dt" sz="half" idx="10"/>
          </p:nvPr>
        </p:nvSpPr>
        <p:spPr/>
        <p:txBody>
          <a:bodyPr/>
          <a:lstStyle/>
          <a:p>
            <a:fld id="{FE3F8F9E-7013-432C-B8B0-752E33C5E154}" type="datetimeFigureOut">
              <a:rPr lang="tr-TR" smtClean="0"/>
              <a:t>5.03.2026</a:t>
            </a:fld>
            <a:endParaRPr lang="tr-TR"/>
          </a:p>
        </p:txBody>
      </p:sp>
      <p:sp>
        <p:nvSpPr>
          <p:cNvPr id="5" name="Alt Bilgi Yer Tutucusu 4">
            <a:extLst>
              <a:ext uri="{FF2B5EF4-FFF2-40B4-BE49-F238E27FC236}">
                <a16:creationId xmlns:a16="http://schemas.microsoft.com/office/drawing/2014/main" id="{15233EF1-0324-4A33-949A-43E27DCAA81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30F70C9-EF11-48BD-889D-CB1ECB38CF1B}"/>
              </a:ext>
            </a:extLst>
          </p:cNvPr>
          <p:cNvSpPr>
            <a:spLocks noGrp="1"/>
          </p:cNvSpPr>
          <p:nvPr>
            <p:ph type="sldNum" sz="quarter" idx="12"/>
          </p:nvPr>
        </p:nvSpPr>
        <p:spPr/>
        <p:txBody>
          <a:bodyPr/>
          <a:lstStyle/>
          <a:p>
            <a:fld id="{BC52C53B-1E3F-4F0C-9BFE-A4A6B43F3E30}" type="slidenum">
              <a:rPr lang="tr-TR" smtClean="0"/>
              <a:t>‹#›</a:t>
            </a:fld>
            <a:endParaRPr lang="tr-TR"/>
          </a:p>
        </p:txBody>
      </p:sp>
    </p:spTree>
    <p:extLst>
      <p:ext uri="{BB962C8B-B14F-4D97-AF65-F5344CB8AC3E}">
        <p14:creationId xmlns:p14="http://schemas.microsoft.com/office/powerpoint/2010/main" val="953225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4FF1A6-76E3-4078-8FE9-5EA044EBA14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C1FFE8D-E20B-4874-9072-E18C678207A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4C0ED9-09A8-4716-8632-BD21D69C4263}"/>
              </a:ext>
            </a:extLst>
          </p:cNvPr>
          <p:cNvSpPr>
            <a:spLocks noGrp="1"/>
          </p:cNvSpPr>
          <p:nvPr>
            <p:ph type="dt" sz="half" idx="10"/>
          </p:nvPr>
        </p:nvSpPr>
        <p:spPr/>
        <p:txBody>
          <a:bodyPr/>
          <a:lstStyle/>
          <a:p>
            <a:fld id="{FE3F8F9E-7013-432C-B8B0-752E33C5E154}" type="datetimeFigureOut">
              <a:rPr lang="tr-TR" smtClean="0"/>
              <a:t>5.03.2026</a:t>
            </a:fld>
            <a:endParaRPr lang="tr-TR"/>
          </a:p>
        </p:txBody>
      </p:sp>
      <p:sp>
        <p:nvSpPr>
          <p:cNvPr id="5" name="Alt Bilgi Yer Tutucusu 4">
            <a:extLst>
              <a:ext uri="{FF2B5EF4-FFF2-40B4-BE49-F238E27FC236}">
                <a16:creationId xmlns:a16="http://schemas.microsoft.com/office/drawing/2014/main" id="{BB06D6E2-4748-499D-842E-5256B324E90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97A61D9-8F9C-4436-9F55-F6A48DB942D5}"/>
              </a:ext>
            </a:extLst>
          </p:cNvPr>
          <p:cNvSpPr>
            <a:spLocks noGrp="1"/>
          </p:cNvSpPr>
          <p:nvPr>
            <p:ph type="sldNum" sz="quarter" idx="12"/>
          </p:nvPr>
        </p:nvSpPr>
        <p:spPr/>
        <p:txBody>
          <a:bodyPr/>
          <a:lstStyle/>
          <a:p>
            <a:fld id="{BC52C53B-1E3F-4F0C-9BFE-A4A6B43F3E30}" type="slidenum">
              <a:rPr lang="tr-TR" smtClean="0"/>
              <a:t>‹#›</a:t>
            </a:fld>
            <a:endParaRPr lang="tr-TR"/>
          </a:p>
        </p:txBody>
      </p:sp>
    </p:spTree>
    <p:extLst>
      <p:ext uri="{BB962C8B-B14F-4D97-AF65-F5344CB8AC3E}">
        <p14:creationId xmlns:p14="http://schemas.microsoft.com/office/powerpoint/2010/main" val="3803105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50D946-CD48-40A0-A3D5-8531A06C3B3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6286C78-4912-4C33-B181-4813365399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0BCBD31-EEFE-4ACE-9069-EDB0AE7A3FDB}"/>
              </a:ext>
            </a:extLst>
          </p:cNvPr>
          <p:cNvSpPr>
            <a:spLocks noGrp="1"/>
          </p:cNvSpPr>
          <p:nvPr>
            <p:ph type="dt" sz="half" idx="10"/>
          </p:nvPr>
        </p:nvSpPr>
        <p:spPr/>
        <p:txBody>
          <a:bodyPr/>
          <a:lstStyle/>
          <a:p>
            <a:fld id="{FE3F8F9E-7013-432C-B8B0-752E33C5E154}" type="datetimeFigureOut">
              <a:rPr lang="tr-TR" smtClean="0"/>
              <a:t>5.03.2026</a:t>
            </a:fld>
            <a:endParaRPr lang="tr-TR"/>
          </a:p>
        </p:txBody>
      </p:sp>
      <p:sp>
        <p:nvSpPr>
          <p:cNvPr id="5" name="Alt Bilgi Yer Tutucusu 4">
            <a:extLst>
              <a:ext uri="{FF2B5EF4-FFF2-40B4-BE49-F238E27FC236}">
                <a16:creationId xmlns:a16="http://schemas.microsoft.com/office/drawing/2014/main" id="{D189A87C-D074-4DE3-BC69-1672791B9E5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043418-1591-4AF1-8419-582EBBBFF47D}"/>
              </a:ext>
            </a:extLst>
          </p:cNvPr>
          <p:cNvSpPr>
            <a:spLocks noGrp="1"/>
          </p:cNvSpPr>
          <p:nvPr>
            <p:ph type="sldNum" sz="quarter" idx="12"/>
          </p:nvPr>
        </p:nvSpPr>
        <p:spPr/>
        <p:txBody>
          <a:bodyPr/>
          <a:lstStyle/>
          <a:p>
            <a:fld id="{BC52C53B-1E3F-4F0C-9BFE-A4A6B43F3E30}" type="slidenum">
              <a:rPr lang="tr-TR" smtClean="0"/>
              <a:t>‹#›</a:t>
            </a:fld>
            <a:endParaRPr lang="tr-TR"/>
          </a:p>
        </p:txBody>
      </p:sp>
    </p:spTree>
    <p:extLst>
      <p:ext uri="{BB962C8B-B14F-4D97-AF65-F5344CB8AC3E}">
        <p14:creationId xmlns:p14="http://schemas.microsoft.com/office/powerpoint/2010/main" val="388579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673153-7C41-497B-A561-8A3E83D8381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76B2C1F-11BF-4057-B54A-9F240E167C3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328A6E5-6FAE-4E33-8AA9-E8BE9AF928C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6E8242B-D8E9-43FA-8764-29009B406D04}"/>
              </a:ext>
            </a:extLst>
          </p:cNvPr>
          <p:cNvSpPr>
            <a:spLocks noGrp="1"/>
          </p:cNvSpPr>
          <p:nvPr>
            <p:ph type="dt" sz="half" idx="10"/>
          </p:nvPr>
        </p:nvSpPr>
        <p:spPr/>
        <p:txBody>
          <a:bodyPr/>
          <a:lstStyle/>
          <a:p>
            <a:fld id="{FE3F8F9E-7013-432C-B8B0-752E33C5E154}" type="datetimeFigureOut">
              <a:rPr lang="tr-TR" smtClean="0"/>
              <a:t>5.03.2026</a:t>
            </a:fld>
            <a:endParaRPr lang="tr-TR"/>
          </a:p>
        </p:txBody>
      </p:sp>
      <p:sp>
        <p:nvSpPr>
          <p:cNvPr id="6" name="Alt Bilgi Yer Tutucusu 5">
            <a:extLst>
              <a:ext uri="{FF2B5EF4-FFF2-40B4-BE49-F238E27FC236}">
                <a16:creationId xmlns:a16="http://schemas.microsoft.com/office/drawing/2014/main" id="{27FE0BA7-6A89-476F-B61C-23F9AC2F3E6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A65D41E-6F52-42DE-ACA4-A5034FDA283D}"/>
              </a:ext>
            </a:extLst>
          </p:cNvPr>
          <p:cNvSpPr>
            <a:spLocks noGrp="1"/>
          </p:cNvSpPr>
          <p:nvPr>
            <p:ph type="sldNum" sz="quarter" idx="12"/>
          </p:nvPr>
        </p:nvSpPr>
        <p:spPr/>
        <p:txBody>
          <a:bodyPr/>
          <a:lstStyle/>
          <a:p>
            <a:fld id="{BC52C53B-1E3F-4F0C-9BFE-A4A6B43F3E30}" type="slidenum">
              <a:rPr lang="tr-TR" smtClean="0"/>
              <a:t>‹#›</a:t>
            </a:fld>
            <a:endParaRPr lang="tr-TR"/>
          </a:p>
        </p:txBody>
      </p:sp>
    </p:spTree>
    <p:extLst>
      <p:ext uri="{BB962C8B-B14F-4D97-AF65-F5344CB8AC3E}">
        <p14:creationId xmlns:p14="http://schemas.microsoft.com/office/powerpoint/2010/main" val="2948653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24D0BD-1FC9-4AE2-85F6-C63F82C4177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834EAB6-4F70-4FF8-885D-7140C7AB92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F922293-F741-4718-BE7B-1FFA83CB79D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B555220-73AF-4AE5-8CF5-ACF2C3F86C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0B267E6-3F23-439C-92F4-2CF65822F80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1592975-CFB8-48B4-81EC-3BEF309D6522}"/>
              </a:ext>
            </a:extLst>
          </p:cNvPr>
          <p:cNvSpPr>
            <a:spLocks noGrp="1"/>
          </p:cNvSpPr>
          <p:nvPr>
            <p:ph type="dt" sz="half" idx="10"/>
          </p:nvPr>
        </p:nvSpPr>
        <p:spPr/>
        <p:txBody>
          <a:bodyPr/>
          <a:lstStyle/>
          <a:p>
            <a:fld id="{FE3F8F9E-7013-432C-B8B0-752E33C5E154}" type="datetimeFigureOut">
              <a:rPr lang="tr-TR" smtClean="0"/>
              <a:t>5.03.2026</a:t>
            </a:fld>
            <a:endParaRPr lang="tr-TR"/>
          </a:p>
        </p:txBody>
      </p:sp>
      <p:sp>
        <p:nvSpPr>
          <p:cNvPr id="8" name="Alt Bilgi Yer Tutucusu 7">
            <a:extLst>
              <a:ext uri="{FF2B5EF4-FFF2-40B4-BE49-F238E27FC236}">
                <a16:creationId xmlns:a16="http://schemas.microsoft.com/office/drawing/2014/main" id="{14EA6905-34DB-48C2-8FFA-4DA63F2E165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8F712F2-DFFA-4D86-9149-199979E3398F}"/>
              </a:ext>
            </a:extLst>
          </p:cNvPr>
          <p:cNvSpPr>
            <a:spLocks noGrp="1"/>
          </p:cNvSpPr>
          <p:nvPr>
            <p:ph type="sldNum" sz="quarter" idx="12"/>
          </p:nvPr>
        </p:nvSpPr>
        <p:spPr/>
        <p:txBody>
          <a:bodyPr/>
          <a:lstStyle/>
          <a:p>
            <a:fld id="{BC52C53B-1E3F-4F0C-9BFE-A4A6B43F3E30}" type="slidenum">
              <a:rPr lang="tr-TR" smtClean="0"/>
              <a:t>‹#›</a:t>
            </a:fld>
            <a:endParaRPr lang="tr-TR"/>
          </a:p>
        </p:txBody>
      </p:sp>
    </p:spTree>
    <p:extLst>
      <p:ext uri="{BB962C8B-B14F-4D97-AF65-F5344CB8AC3E}">
        <p14:creationId xmlns:p14="http://schemas.microsoft.com/office/powerpoint/2010/main" val="3567115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EFE89C-B6B2-440C-A22F-72B6DEA289E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683E858-A21C-4B69-A1EC-66FE6BF79F86}"/>
              </a:ext>
            </a:extLst>
          </p:cNvPr>
          <p:cNvSpPr>
            <a:spLocks noGrp="1"/>
          </p:cNvSpPr>
          <p:nvPr>
            <p:ph type="dt" sz="half" idx="10"/>
          </p:nvPr>
        </p:nvSpPr>
        <p:spPr/>
        <p:txBody>
          <a:bodyPr/>
          <a:lstStyle/>
          <a:p>
            <a:fld id="{FE3F8F9E-7013-432C-B8B0-752E33C5E154}" type="datetimeFigureOut">
              <a:rPr lang="tr-TR" smtClean="0"/>
              <a:t>5.03.2026</a:t>
            </a:fld>
            <a:endParaRPr lang="tr-TR"/>
          </a:p>
        </p:txBody>
      </p:sp>
      <p:sp>
        <p:nvSpPr>
          <p:cNvPr id="4" name="Alt Bilgi Yer Tutucusu 3">
            <a:extLst>
              <a:ext uri="{FF2B5EF4-FFF2-40B4-BE49-F238E27FC236}">
                <a16:creationId xmlns:a16="http://schemas.microsoft.com/office/drawing/2014/main" id="{02DAD328-4D49-4F57-BE82-ECBDF4B2D55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8691659-729A-45CC-95EB-8CB02C3E85EB}"/>
              </a:ext>
            </a:extLst>
          </p:cNvPr>
          <p:cNvSpPr>
            <a:spLocks noGrp="1"/>
          </p:cNvSpPr>
          <p:nvPr>
            <p:ph type="sldNum" sz="quarter" idx="12"/>
          </p:nvPr>
        </p:nvSpPr>
        <p:spPr/>
        <p:txBody>
          <a:bodyPr/>
          <a:lstStyle/>
          <a:p>
            <a:fld id="{BC52C53B-1E3F-4F0C-9BFE-A4A6B43F3E30}" type="slidenum">
              <a:rPr lang="tr-TR" smtClean="0"/>
              <a:t>‹#›</a:t>
            </a:fld>
            <a:endParaRPr lang="tr-TR"/>
          </a:p>
        </p:txBody>
      </p:sp>
    </p:spTree>
    <p:extLst>
      <p:ext uri="{BB962C8B-B14F-4D97-AF65-F5344CB8AC3E}">
        <p14:creationId xmlns:p14="http://schemas.microsoft.com/office/powerpoint/2010/main" val="1991028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26E57E8-76A5-463D-8A99-42B4DD83D12D}"/>
              </a:ext>
            </a:extLst>
          </p:cNvPr>
          <p:cNvSpPr>
            <a:spLocks noGrp="1"/>
          </p:cNvSpPr>
          <p:nvPr>
            <p:ph type="dt" sz="half" idx="10"/>
          </p:nvPr>
        </p:nvSpPr>
        <p:spPr/>
        <p:txBody>
          <a:bodyPr/>
          <a:lstStyle/>
          <a:p>
            <a:fld id="{FE3F8F9E-7013-432C-B8B0-752E33C5E154}" type="datetimeFigureOut">
              <a:rPr lang="tr-TR" smtClean="0"/>
              <a:t>5.03.2026</a:t>
            </a:fld>
            <a:endParaRPr lang="tr-TR"/>
          </a:p>
        </p:txBody>
      </p:sp>
      <p:sp>
        <p:nvSpPr>
          <p:cNvPr id="3" name="Alt Bilgi Yer Tutucusu 2">
            <a:extLst>
              <a:ext uri="{FF2B5EF4-FFF2-40B4-BE49-F238E27FC236}">
                <a16:creationId xmlns:a16="http://schemas.microsoft.com/office/drawing/2014/main" id="{BEA318A0-BB98-4D04-B75A-640A06B80F2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F30E483-AB6B-4995-87DD-956B687809C9}"/>
              </a:ext>
            </a:extLst>
          </p:cNvPr>
          <p:cNvSpPr>
            <a:spLocks noGrp="1"/>
          </p:cNvSpPr>
          <p:nvPr>
            <p:ph type="sldNum" sz="quarter" idx="12"/>
          </p:nvPr>
        </p:nvSpPr>
        <p:spPr/>
        <p:txBody>
          <a:bodyPr/>
          <a:lstStyle/>
          <a:p>
            <a:fld id="{BC52C53B-1E3F-4F0C-9BFE-A4A6B43F3E30}" type="slidenum">
              <a:rPr lang="tr-TR" smtClean="0"/>
              <a:t>‹#›</a:t>
            </a:fld>
            <a:endParaRPr lang="tr-TR"/>
          </a:p>
        </p:txBody>
      </p:sp>
    </p:spTree>
    <p:extLst>
      <p:ext uri="{BB962C8B-B14F-4D97-AF65-F5344CB8AC3E}">
        <p14:creationId xmlns:p14="http://schemas.microsoft.com/office/powerpoint/2010/main" val="2477705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9F2A0F-8F68-41D2-8782-C429C674D3B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C217EB9-E037-41FA-8C8A-BFD20DA1DB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174E431-73EA-48E8-B04E-F0C64C7F52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C7C9BF8-EDAF-4563-8B24-8E42E515E0AE}"/>
              </a:ext>
            </a:extLst>
          </p:cNvPr>
          <p:cNvSpPr>
            <a:spLocks noGrp="1"/>
          </p:cNvSpPr>
          <p:nvPr>
            <p:ph type="dt" sz="half" idx="10"/>
          </p:nvPr>
        </p:nvSpPr>
        <p:spPr/>
        <p:txBody>
          <a:bodyPr/>
          <a:lstStyle/>
          <a:p>
            <a:fld id="{FE3F8F9E-7013-432C-B8B0-752E33C5E154}" type="datetimeFigureOut">
              <a:rPr lang="tr-TR" smtClean="0"/>
              <a:t>5.03.2026</a:t>
            </a:fld>
            <a:endParaRPr lang="tr-TR"/>
          </a:p>
        </p:txBody>
      </p:sp>
      <p:sp>
        <p:nvSpPr>
          <p:cNvPr id="6" name="Alt Bilgi Yer Tutucusu 5">
            <a:extLst>
              <a:ext uri="{FF2B5EF4-FFF2-40B4-BE49-F238E27FC236}">
                <a16:creationId xmlns:a16="http://schemas.microsoft.com/office/drawing/2014/main" id="{4B48D7DD-F28F-45F7-B552-A3A2B8850DD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AAB0A3A-8DF8-445B-A20A-F0251E7008F2}"/>
              </a:ext>
            </a:extLst>
          </p:cNvPr>
          <p:cNvSpPr>
            <a:spLocks noGrp="1"/>
          </p:cNvSpPr>
          <p:nvPr>
            <p:ph type="sldNum" sz="quarter" idx="12"/>
          </p:nvPr>
        </p:nvSpPr>
        <p:spPr/>
        <p:txBody>
          <a:bodyPr/>
          <a:lstStyle/>
          <a:p>
            <a:fld id="{BC52C53B-1E3F-4F0C-9BFE-A4A6B43F3E30}" type="slidenum">
              <a:rPr lang="tr-TR" smtClean="0"/>
              <a:t>‹#›</a:t>
            </a:fld>
            <a:endParaRPr lang="tr-TR"/>
          </a:p>
        </p:txBody>
      </p:sp>
    </p:spTree>
    <p:extLst>
      <p:ext uri="{BB962C8B-B14F-4D97-AF65-F5344CB8AC3E}">
        <p14:creationId xmlns:p14="http://schemas.microsoft.com/office/powerpoint/2010/main" val="48048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902A6C-90B3-4D4E-8EE8-F32A21AD21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706F0C3-7697-468A-87B0-37DDE74846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2262B5A-4A99-4FDE-A325-1BEDC7625F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93CA815-2D86-4224-8BCB-9FB13A368303}"/>
              </a:ext>
            </a:extLst>
          </p:cNvPr>
          <p:cNvSpPr>
            <a:spLocks noGrp="1"/>
          </p:cNvSpPr>
          <p:nvPr>
            <p:ph type="dt" sz="half" idx="10"/>
          </p:nvPr>
        </p:nvSpPr>
        <p:spPr/>
        <p:txBody>
          <a:bodyPr/>
          <a:lstStyle/>
          <a:p>
            <a:fld id="{FE3F8F9E-7013-432C-B8B0-752E33C5E154}" type="datetimeFigureOut">
              <a:rPr lang="tr-TR" smtClean="0"/>
              <a:t>5.03.2026</a:t>
            </a:fld>
            <a:endParaRPr lang="tr-TR"/>
          </a:p>
        </p:txBody>
      </p:sp>
      <p:sp>
        <p:nvSpPr>
          <p:cNvPr id="6" name="Alt Bilgi Yer Tutucusu 5">
            <a:extLst>
              <a:ext uri="{FF2B5EF4-FFF2-40B4-BE49-F238E27FC236}">
                <a16:creationId xmlns:a16="http://schemas.microsoft.com/office/drawing/2014/main" id="{62C19D26-5369-4073-ACDA-17FC0D863AC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9E1E64C-76F2-47C8-8FB9-DC82362006FC}"/>
              </a:ext>
            </a:extLst>
          </p:cNvPr>
          <p:cNvSpPr>
            <a:spLocks noGrp="1"/>
          </p:cNvSpPr>
          <p:nvPr>
            <p:ph type="sldNum" sz="quarter" idx="12"/>
          </p:nvPr>
        </p:nvSpPr>
        <p:spPr/>
        <p:txBody>
          <a:bodyPr/>
          <a:lstStyle/>
          <a:p>
            <a:fld id="{BC52C53B-1E3F-4F0C-9BFE-A4A6B43F3E30}" type="slidenum">
              <a:rPr lang="tr-TR" smtClean="0"/>
              <a:t>‹#›</a:t>
            </a:fld>
            <a:endParaRPr lang="tr-TR"/>
          </a:p>
        </p:txBody>
      </p:sp>
    </p:spTree>
    <p:extLst>
      <p:ext uri="{BB962C8B-B14F-4D97-AF65-F5344CB8AC3E}">
        <p14:creationId xmlns:p14="http://schemas.microsoft.com/office/powerpoint/2010/main" val="2649551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B89D2E2-F99A-4F9F-B72A-749D1848C1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1D28779-7944-4E5C-B915-EEE0B54B1E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501F492-FF67-4245-A752-BF5B030E77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F8F9E-7013-432C-B8B0-752E33C5E154}" type="datetimeFigureOut">
              <a:rPr lang="tr-TR" smtClean="0"/>
              <a:t>5.03.2026</a:t>
            </a:fld>
            <a:endParaRPr lang="tr-TR"/>
          </a:p>
        </p:txBody>
      </p:sp>
      <p:sp>
        <p:nvSpPr>
          <p:cNvPr id="5" name="Alt Bilgi Yer Tutucusu 4">
            <a:extLst>
              <a:ext uri="{FF2B5EF4-FFF2-40B4-BE49-F238E27FC236}">
                <a16:creationId xmlns:a16="http://schemas.microsoft.com/office/drawing/2014/main" id="{825A0B23-3163-41F4-B3D5-0B3C646ECD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29416FFC-B09A-4865-8EC3-EC164C86D2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52C53B-1E3F-4F0C-9BFE-A4A6B43F3E30}" type="slidenum">
              <a:rPr lang="tr-TR" smtClean="0"/>
              <a:t>‹#›</a:t>
            </a:fld>
            <a:endParaRPr lang="tr-TR"/>
          </a:p>
        </p:txBody>
      </p:sp>
    </p:spTree>
    <p:extLst>
      <p:ext uri="{BB962C8B-B14F-4D97-AF65-F5344CB8AC3E}">
        <p14:creationId xmlns:p14="http://schemas.microsoft.com/office/powerpoint/2010/main" val="3540098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2B3CE8-8714-4708-1D46-6425FD2BDC02}"/>
              </a:ext>
            </a:extLst>
          </p:cNvPr>
          <p:cNvSpPr>
            <a:spLocks noGrp="1"/>
          </p:cNvSpPr>
          <p:nvPr>
            <p:ph type="ctrTitle"/>
          </p:nvPr>
        </p:nvSpPr>
        <p:spPr/>
        <p:txBody>
          <a:bodyPr/>
          <a:lstStyle/>
          <a:p>
            <a:endParaRPr lang="tr-TR" dirty="0"/>
          </a:p>
        </p:txBody>
      </p:sp>
      <p:sp>
        <p:nvSpPr>
          <p:cNvPr id="3" name="Alt Başlık 2">
            <a:extLst>
              <a:ext uri="{FF2B5EF4-FFF2-40B4-BE49-F238E27FC236}">
                <a16:creationId xmlns:a16="http://schemas.microsoft.com/office/drawing/2014/main" id="{96B2CF7A-4376-7DD3-C47A-43C809E30D86}"/>
              </a:ext>
            </a:extLst>
          </p:cNvPr>
          <p:cNvSpPr>
            <a:spLocks noGrp="1"/>
          </p:cNvSpPr>
          <p:nvPr>
            <p:ph type="subTitle" idx="1"/>
          </p:nvPr>
        </p:nvSpPr>
        <p:spPr/>
        <p:txBody>
          <a:bodyPr/>
          <a:lstStyle/>
          <a:p>
            <a:endParaRPr lang="tr-TR"/>
          </a:p>
        </p:txBody>
      </p:sp>
      <p:pic>
        <p:nvPicPr>
          <p:cNvPr id="5" name="Resim 4">
            <a:extLst>
              <a:ext uri="{FF2B5EF4-FFF2-40B4-BE49-F238E27FC236}">
                <a16:creationId xmlns:a16="http://schemas.microsoft.com/office/drawing/2014/main" id="{A232E5E5-DA90-0803-016B-C854249730DE}"/>
              </a:ext>
            </a:extLst>
          </p:cNvPr>
          <p:cNvPicPr>
            <a:picLocks noChangeAspect="1"/>
          </p:cNvPicPr>
          <p:nvPr/>
        </p:nvPicPr>
        <p:blipFill>
          <a:blip r:embed="rId2"/>
          <a:stretch>
            <a:fillRect/>
          </a:stretch>
        </p:blipFill>
        <p:spPr>
          <a:xfrm>
            <a:off x="0" y="0"/>
            <a:ext cx="12192000" cy="6858000"/>
          </a:xfrm>
          <a:prstGeom prst="rect">
            <a:avLst/>
          </a:prstGeom>
        </p:spPr>
      </p:pic>
      <p:sp>
        <p:nvSpPr>
          <p:cNvPr id="6" name="Metin kutusu 5">
            <a:extLst>
              <a:ext uri="{FF2B5EF4-FFF2-40B4-BE49-F238E27FC236}">
                <a16:creationId xmlns:a16="http://schemas.microsoft.com/office/drawing/2014/main" id="{4A38D2FA-6EF5-41AC-87C3-DB7DAB32DCB2}"/>
              </a:ext>
            </a:extLst>
          </p:cNvPr>
          <p:cNvSpPr txBox="1"/>
          <p:nvPr/>
        </p:nvSpPr>
        <p:spPr>
          <a:xfrm>
            <a:off x="398584" y="4119719"/>
            <a:ext cx="11394831" cy="830997"/>
          </a:xfrm>
          <a:prstGeom prst="rect">
            <a:avLst/>
          </a:prstGeom>
          <a:noFill/>
        </p:spPr>
        <p:txBody>
          <a:bodyPr wrap="square">
            <a:spAutoFit/>
          </a:bodyPr>
          <a:lstStyle/>
          <a:p>
            <a:pPr algn="ctr"/>
            <a:r>
              <a:rPr lang="tr-TR" sz="2400" b="1" dirty="0">
                <a:latin typeface="Garamond" panose="02020404030301010803" pitchFamily="18" charset="0"/>
              </a:rPr>
              <a:t>İÇ KONTROL SİSTEMİ</a:t>
            </a:r>
          </a:p>
          <a:p>
            <a:pPr algn="ctr"/>
            <a:r>
              <a:rPr lang="tr-TR" sz="2400" b="1" dirty="0">
                <a:latin typeface="Garamond" panose="02020404030301010803" pitchFamily="18" charset="0"/>
              </a:rPr>
              <a:t>RİSK YÖNETİMİ</a:t>
            </a:r>
          </a:p>
        </p:txBody>
      </p:sp>
      <p:sp>
        <p:nvSpPr>
          <p:cNvPr id="8" name="Unvan 1">
            <a:extLst>
              <a:ext uri="{FF2B5EF4-FFF2-40B4-BE49-F238E27FC236}">
                <a16:creationId xmlns:a16="http://schemas.microsoft.com/office/drawing/2014/main" id="{CD090711-0564-41FD-88A1-F859DE210739}"/>
              </a:ext>
            </a:extLst>
          </p:cNvPr>
          <p:cNvSpPr txBox="1">
            <a:spLocks/>
          </p:cNvSpPr>
          <p:nvPr/>
        </p:nvSpPr>
        <p:spPr>
          <a:xfrm>
            <a:off x="1523999" y="5070901"/>
            <a:ext cx="9144000" cy="4999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2000" b="1" dirty="0">
                <a:latin typeface="Garamond" panose="02020404030301010803" pitchFamily="18" charset="0"/>
              </a:rPr>
              <a:t>STRATEJİ GELİŞTİRME BAŞKANLIĞI</a:t>
            </a:r>
          </a:p>
        </p:txBody>
      </p:sp>
      <p:sp>
        <p:nvSpPr>
          <p:cNvPr id="7" name="Slayt Numarası Yer Tutucusu 6">
            <a:extLst>
              <a:ext uri="{FF2B5EF4-FFF2-40B4-BE49-F238E27FC236}">
                <a16:creationId xmlns:a16="http://schemas.microsoft.com/office/drawing/2014/main" id="{0ACDDC3F-F10C-4C3C-8F0A-134527684B42}"/>
              </a:ext>
            </a:extLst>
          </p:cNvPr>
          <p:cNvSpPr>
            <a:spLocks noGrp="1"/>
          </p:cNvSpPr>
          <p:nvPr>
            <p:ph type="sldNum" sz="quarter" idx="12"/>
          </p:nvPr>
        </p:nvSpPr>
        <p:spPr/>
        <p:txBody>
          <a:bodyPr/>
          <a:lstStyle/>
          <a:p>
            <a:fld id="{8D5FFAB5-A7FD-1449-A894-0CD1DD47C74C}" type="slidenum">
              <a:rPr lang="tr-TR" smtClean="0"/>
              <a:t>1</a:t>
            </a:fld>
            <a:endParaRPr lang="tr-TR" dirty="0"/>
          </a:p>
        </p:txBody>
      </p:sp>
    </p:spTree>
    <p:extLst>
      <p:ext uri="{BB962C8B-B14F-4D97-AF65-F5344CB8AC3E}">
        <p14:creationId xmlns:p14="http://schemas.microsoft.com/office/powerpoint/2010/main" val="4125254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0" y="19456"/>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YÖNETİMİ SÜRECİ - ROLLER</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10548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10</a:t>
            </a:fld>
            <a:endParaRPr lang="tr-TR" dirty="0"/>
          </a:p>
        </p:txBody>
      </p:sp>
      <p:graphicFrame>
        <p:nvGraphicFramePr>
          <p:cNvPr id="7" name="7 Tablo">
            <a:extLst>
              <a:ext uri="{FF2B5EF4-FFF2-40B4-BE49-F238E27FC236}">
                <a16:creationId xmlns:a16="http://schemas.microsoft.com/office/drawing/2014/main" id="{21C75EB1-B42D-4B2A-85E2-6E64FBB74D49}"/>
              </a:ext>
            </a:extLst>
          </p:cNvPr>
          <p:cNvGraphicFramePr>
            <a:graphicFrameLocks noGrp="1"/>
          </p:cNvGraphicFramePr>
          <p:nvPr>
            <p:extLst>
              <p:ext uri="{D42A27DB-BD31-4B8C-83A1-F6EECF244321}">
                <p14:modId xmlns:p14="http://schemas.microsoft.com/office/powerpoint/2010/main" val="654560065"/>
              </p:ext>
            </p:extLst>
          </p:nvPr>
        </p:nvGraphicFramePr>
        <p:xfrm>
          <a:off x="5722979" y="2239440"/>
          <a:ext cx="4140868" cy="442848"/>
        </p:xfrm>
        <a:graphic>
          <a:graphicData uri="http://schemas.openxmlformats.org/drawingml/2006/table">
            <a:tbl>
              <a:tblPr firstRow="1" bandRow="1">
                <a:tableStyleId>{5C22544A-7EE6-4342-B048-85BDC9FD1C3A}</a:tableStyleId>
              </a:tblPr>
              <a:tblGrid>
                <a:gridCol w="4140868">
                  <a:extLst>
                    <a:ext uri="{9D8B030D-6E8A-4147-A177-3AD203B41FA5}">
                      <a16:colId xmlns:a16="http://schemas.microsoft.com/office/drawing/2014/main" val="20000"/>
                    </a:ext>
                  </a:extLst>
                </a:gridCol>
              </a:tblGrid>
              <a:tr h="442848">
                <a:tc>
                  <a:txBody>
                    <a:bodyPr/>
                    <a:lstStyle/>
                    <a:p>
                      <a:pPr algn="ctr"/>
                      <a:r>
                        <a:rPr lang="tr-TR" dirty="0"/>
                        <a:t>Risk Tespit</a:t>
                      </a:r>
                      <a:r>
                        <a:rPr lang="tr-TR" baseline="0" dirty="0"/>
                        <a:t> Formu</a:t>
                      </a:r>
                      <a:endParaRPr lang="tr-TR" dirty="0"/>
                    </a:p>
                  </a:txBody>
                  <a:tcP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8" name="9 Tablo">
            <a:extLst>
              <a:ext uri="{FF2B5EF4-FFF2-40B4-BE49-F238E27FC236}">
                <a16:creationId xmlns:a16="http://schemas.microsoft.com/office/drawing/2014/main" id="{49A818C1-0629-4B0B-BB62-D676B85FA4B4}"/>
              </a:ext>
            </a:extLst>
          </p:cNvPr>
          <p:cNvGraphicFramePr>
            <a:graphicFrameLocks noGrp="1"/>
          </p:cNvGraphicFramePr>
          <p:nvPr>
            <p:extLst>
              <p:ext uri="{D42A27DB-BD31-4B8C-83A1-F6EECF244321}">
                <p14:modId xmlns:p14="http://schemas.microsoft.com/office/powerpoint/2010/main" val="1066341963"/>
              </p:ext>
            </p:extLst>
          </p:nvPr>
        </p:nvGraphicFramePr>
        <p:xfrm>
          <a:off x="5722979" y="3179250"/>
          <a:ext cx="4140868" cy="442848"/>
        </p:xfrm>
        <a:graphic>
          <a:graphicData uri="http://schemas.openxmlformats.org/drawingml/2006/table">
            <a:tbl>
              <a:tblPr firstRow="1" bandRow="1">
                <a:tableStyleId>{5C22544A-7EE6-4342-B048-85BDC9FD1C3A}</a:tableStyleId>
              </a:tblPr>
              <a:tblGrid>
                <a:gridCol w="4140868">
                  <a:extLst>
                    <a:ext uri="{9D8B030D-6E8A-4147-A177-3AD203B41FA5}">
                      <a16:colId xmlns:a16="http://schemas.microsoft.com/office/drawing/2014/main" val="20000"/>
                    </a:ext>
                  </a:extLst>
                </a:gridCol>
              </a:tblGrid>
              <a:tr h="442848">
                <a:tc>
                  <a:txBody>
                    <a:bodyPr/>
                    <a:lstStyle/>
                    <a:p>
                      <a:pPr algn="ctr"/>
                      <a:r>
                        <a:rPr lang="tr-TR" sz="1800" b="1" dirty="0">
                          <a:effectLst/>
                          <a:latin typeface="+mn-lt"/>
                          <a:cs typeface="Arial" pitchFamily="34" charset="0"/>
                        </a:rPr>
                        <a:t>Risk Seviyesi Belirleme Formu </a:t>
                      </a:r>
                      <a:endParaRPr lang="tr-TR" dirty="0">
                        <a:effectLst/>
                        <a:latin typeface="+mn-lt"/>
                      </a:endParaRPr>
                    </a:p>
                  </a:txBody>
                  <a:tcPr>
                    <a:solidFill>
                      <a:schemeClr val="accent2"/>
                    </a:solidFill>
                  </a:tcPr>
                </a:tc>
                <a:extLst>
                  <a:ext uri="{0D108BD9-81ED-4DB2-BD59-A6C34878D82A}">
                    <a16:rowId xmlns:a16="http://schemas.microsoft.com/office/drawing/2014/main" val="10000"/>
                  </a:ext>
                </a:extLst>
              </a:tr>
            </a:tbl>
          </a:graphicData>
        </a:graphic>
      </p:graphicFrame>
      <p:graphicFrame>
        <p:nvGraphicFramePr>
          <p:cNvPr id="9" name="10 Tablo">
            <a:extLst>
              <a:ext uri="{FF2B5EF4-FFF2-40B4-BE49-F238E27FC236}">
                <a16:creationId xmlns:a16="http://schemas.microsoft.com/office/drawing/2014/main" id="{B95D697B-1369-46BB-A1E9-D95F98085CF3}"/>
              </a:ext>
            </a:extLst>
          </p:cNvPr>
          <p:cNvGraphicFramePr>
            <a:graphicFrameLocks noGrp="1"/>
          </p:cNvGraphicFramePr>
          <p:nvPr>
            <p:extLst>
              <p:ext uri="{D42A27DB-BD31-4B8C-83A1-F6EECF244321}">
                <p14:modId xmlns:p14="http://schemas.microsoft.com/office/powerpoint/2010/main" val="2805130722"/>
              </p:ext>
            </p:extLst>
          </p:nvPr>
        </p:nvGraphicFramePr>
        <p:xfrm>
          <a:off x="5728999" y="4087830"/>
          <a:ext cx="4134847" cy="370840"/>
        </p:xfrm>
        <a:graphic>
          <a:graphicData uri="http://schemas.openxmlformats.org/drawingml/2006/table">
            <a:tbl>
              <a:tblPr firstRow="1" bandRow="1">
                <a:tableStyleId>{5C22544A-7EE6-4342-B048-85BDC9FD1C3A}</a:tableStyleId>
              </a:tblPr>
              <a:tblGrid>
                <a:gridCol w="4134847">
                  <a:extLst>
                    <a:ext uri="{9D8B030D-6E8A-4147-A177-3AD203B41FA5}">
                      <a16:colId xmlns:a16="http://schemas.microsoft.com/office/drawing/2014/main" val="20000"/>
                    </a:ext>
                  </a:extLst>
                </a:gridCol>
              </a:tblGrid>
              <a:tr h="370840">
                <a:tc>
                  <a:txBody>
                    <a:bodyPr/>
                    <a:lstStyle/>
                    <a:p>
                      <a:pPr algn="ctr"/>
                      <a:r>
                        <a:rPr lang="tr-TR" sz="1800" b="1" dirty="0">
                          <a:effectLst/>
                          <a:latin typeface="+mn-lt"/>
                          <a:cs typeface="Arial" pitchFamily="34" charset="0"/>
                        </a:rPr>
                        <a:t>Risk Kayıt Formu</a:t>
                      </a:r>
                      <a:endParaRPr lang="tr-TR" dirty="0">
                        <a:effectLst/>
                        <a:latin typeface="+mn-lt"/>
                      </a:endParaRPr>
                    </a:p>
                  </a:txBody>
                  <a:tcPr>
                    <a:solidFill>
                      <a:schemeClr val="bg2">
                        <a:lumMod val="25000"/>
                      </a:schemeClr>
                    </a:solidFill>
                  </a:tcPr>
                </a:tc>
                <a:extLst>
                  <a:ext uri="{0D108BD9-81ED-4DB2-BD59-A6C34878D82A}">
                    <a16:rowId xmlns:a16="http://schemas.microsoft.com/office/drawing/2014/main" val="10000"/>
                  </a:ext>
                </a:extLst>
              </a:tr>
            </a:tbl>
          </a:graphicData>
        </a:graphic>
      </p:graphicFrame>
      <p:graphicFrame>
        <p:nvGraphicFramePr>
          <p:cNvPr id="10" name="12 Tablo">
            <a:extLst>
              <a:ext uri="{FF2B5EF4-FFF2-40B4-BE49-F238E27FC236}">
                <a16:creationId xmlns:a16="http://schemas.microsoft.com/office/drawing/2014/main" id="{5757AB2A-D9D6-492E-9A4F-1EDC9A8E77B2}"/>
              </a:ext>
            </a:extLst>
          </p:cNvPr>
          <p:cNvGraphicFramePr>
            <a:graphicFrameLocks noGrp="1"/>
          </p:cNvGraphicFramePr>
          <p:nvPr>
            <p:extLst>
              <p:ext uri="{D42A27DB-BD31-4B8C-83A1-F6EECF244321}">
                <p14:modId xmlns:p14="http://schemas.microsoft.com/office/powerpoint/2010/main" val="3784552079"/>
              </p:ext>
            </p:extLst>
          </p:nvPr>
        </p:nvGraphicFramePr>
        <p:xfrm>
          <a:off x="5722979" y="4574452"/>
          <a:ext cx="4134847" cy="377229"/>
        </p:xfrm>
        <a:graphic>
          <a:graphicData uri="http://schemas.openxmlformats.org/drawingml/2006/table">
            <a:tbl>
              <a:tblPr firstRow="1" bandRow="1">
                <a:tableStyleId>{5C22544A-7EE6-4342-B048-85BDC9FD1C3A}</a:tableStyleId>
              </a:tblPr>
              <a:tblGrid>
                <a:gridCol w="4134847">
                  <a:extLst>
                    <a:ext uri="{9D8B030D-6E8A-4147-A177-3AD203B41FA5}">
                      <a16:colId xmlns:a16="http://schemas.microsoft.com/office/drawing/2014/main" val="20000"/>
                    </a:ext>
                  </a:extLst>
                </a:gridCol>
              </a:tblGrid>
              <a:tr h="377229">
                <a:tc>
                  <a:txBody>
                    <a:bodyPr/>
                    <a:lstStyle/>
                    <a:p>
                      <a:pPr algn="ctr"/>
                      <a:r>
                        <a:rPr lang="tr-TR" b="1" dirty="0">
                          <a:effectLst/>
                          <a:latin typeface="+mn-lt"/>
                          <a:cs typeface="Arial" pitchFamily="34" charset="0"/>
                        </a:rPr>
                        <a:t>Birim Risk Yönetim Eylem Planı</a:t>
                      </a:r>
                      <a:endParaRPr lang="tr-TR" dirty="0">
                        <a:effectLst/>
                        <a:latin typeface="+mn-lt"/>
                      </a:endParaRPr>
                    </a:p>
                  </a:txBody>
                  <a:tcPr>
                    <a:solidFill>
                      <a:schemeClr val="bg2">
                        <a:lumMod val="25000"/>
                      </a:schemeClr>
                    </a:solidFill>
                  </a:tcPr>
                </a:tc>
                <a:extLst>
                  <a:ext uri="{0D108BD9-81ED-4DB2-BD59-A6C34878D82A}">
                    <a16:rowId xmlns:a16="http://schemas.microsoft.com/office/drawing/2014/main" val="10000"/>
                  </a:ext>
                </a:extLst>
              </a:tr>
            </a:tbl>
          </a:graphicData>
        </a:graphic>
      </p:graphicFrame>
      <p:graphicFrame>
        <p:nvGraphicFramePr>
          <p:cNvPr id="13" name="13 Tablo">
            <a:extLst>
              <a:ext uri="{FF2B5EF4-FFF2-40B4-BE49-F238E27FC236}">
                <a16:creationId xmlns:a16="http://schemas.microsoft.com/office/drawing/2014/main" id="{7E3E8430-B767-4B61-8114-FBC906C528EA}"/>
              </a:ext>
            </a:extLst>
          </p:cNvPr>
          <p:cNvGraphicFramePr>
            <a:graphicFrameLocks noGrp="1"/>
          </p:cNvGraphicFramePr>
          <p:nvPr>
            <p:extLst>
              <p:ext uri="{D42A27DB-BD31-4B8C-83A1-F6EECF244321}">
                <p14:modId xmlns:p14="http://schemas.microsoft.com/office/powerpoint/2010/main" val="3018560958"/>
              </p:ext>
            </p:extLst>
          </p:nvPr>
        </p:nvGraphicFramePr>
        <p:xfrm>
          <a:off x="5699157" y="6052524"/>
          <a:ext cx="4158669" cy="370840"/>
        </p:xfrm>
        <a:graphic>
          <a:graphicData uri="http://schemas.openxmlformats.org/drawingml/2006/table">
            <a:tbl>
              <a:tblPr firstRow="1" bandRow="1">
                <a:tableStyleId>{5C22544A-7EE6-4342-B048-85BDC9FD1C3A}</a:tableStyleId>
              </a:tblPr>
              <a:tblGrid>
                <a:gridCol w="4158669">
                  <a:extLst>
                    <a:ext uri="{9D8B030D-6E8A-4147-A177-3AD203B41FA5}">
                      <a16:colId xmlns:a16="http://schemas.microsoft.com/office/drawing/2014/main" val="20000"/>
                    </a:ext>
                  </a:extLst>
                </a:gridCol>
              </a:tblGrid>
              <a:tr h="370840">
                <a:tc>
                  <a:txBody>
                    <a:bodyPr/>
                    <a:lstStyle/>
                    <a:p>
                      <a:pPr algn="ctr"/>
                      <a:r>
                        <a:rPr lang="tr-TR" sz="1800" b="1" dirty="0">
                          <a:effectLst/>
                        </a:rPr>
                        <a:t>Bakanlık Risk Yönetim Eylem Planı </a:t>
                      </a:r>
                      <a:endParaRPr lang="tr-TR" dirty="0">
                        <a:effectLst/>
                      </a:endParaRPr>
                    </a:p>
                  </a:txBody>
                  <a:tcPr>
                    <a:solidFill>
                      <a:srgbClr val="0070C0"/>
                    </a:solidFill>
                  </a:tcPr>
                </a:tc>
                <a:extLst>
                  <a:ext uri="{0D108BD9-81ED-4DB2-BD59-A6C34878D82A}">
                    <a16:rowId xmlns:a16="http://schemas.microsoft.com/office/drawing/2014/main" val="10000"/>
                  </a:ext>
                </a:extLst>
              </a:tr>
            </a:tbl>
          </a:graphicData>
        </a:graphic>
      </p:graphicFrame>
      <p:sp>
        <p:nvSpPr>
          <p:cNvPr id="19" name="46 Beşgen">
            <a:extLst>
              <a:ext uri="{FF2B5EF4-FFF2-40B4-BE49-F238E27FC236}">
                <a16:creationId xmlns:a16="http://schemas.microsoft.com/office/drawing/2014/main" id="{EF9B6265-8E98-48ED-82D8-26E899EFD0D4}"/>
              </a:ext>
            </a:extLst>
          </p:cNvPr>
          <p:cNvSpPr/>
          <p:nvPr/>
        </p:nvSpPr>
        <p:spPr>
          <a:xfrm>
            <a:off x="2617023" y="2129712"/>
            <a:ext cx="2880000" cy="720000"/>
          </a:xfrm>
          <a:prstGeom prst="homePlat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İç Kontrol Görevlisi</a:t>
            </a:r>
          </a:p>
        </p:txBody>
      </p:sp>
      <p:sp>
        <p:nvSpPr>
          <p:cNvPr id="20" name="47 Beşgen">
            <a:extLst>
              <a:ext uri="{FF2B5EF4-FFF2-40B4-BE49-F238E27FC236}">
                <a16:creationId xmlns:a16="http://schemas.microsoft.com/office/drawing/2014/main" id="{BB016AE4-9C2E-4E79-9242-566D32178F74}"/>
              </a:ext>
            </a:extLst>
          </p:cNvPr>
          <p:cNvSpPr/>
          <p:nvPr/>
        </p:nvSpPr>
        <p:spPr>
          <a:xfrm>
            <a:off x="2617023" y="3038536"/>
            <a:ext cx="2880000" cy="720000"/>
          </a:xfrm>
          <a:prstGeom prst="homePlate">
            <a:avLst>
              <a:gd name="adj" fmla="val 53307"/>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Birim Risk Yönetim Ekibi</a:t>
            </a:r>
          </a:p>
        </p:txBody>
      </p:sp>
      <p:sp>
        <p:nvSpPr>
          <p:cNvPr id="21" name="65 Beşgen">
            <a:extLst>
              <a:ext uri="{FF2B5EF4-FFF2-40B4-BE49-F238E27FC236}">
                <a16:creationId xmlns:a16="http://schemas.microsoft.com/office/drawing/2014/main" id="{83C4E7A6-EFA0-4FE8-A19F-3B3DFA99777E}"/>
              </a:ext>
            </a:extLst>
          </p:cNvPr>
          <p:cNvSpPr/>
          <p:nvPr/>
        </p:nvSpPr>
        <p:spPr>
          <a:xfrm>
            <a:off x="2617022" y="5898799"/>
            <a:ext cx="2880000" cy="720000"/>
          </a:xfrm>
          <a:prstGeom prst="homePlat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İKİYK</a:t>
            </a:r>
          </a:p>
        </p:txBody>
      </p:sp>
      <p:sp>
        <p:nvSpPr>
          <p:cNvPr id="22" name="47 Beşgen">
            <a:extLst>
              <a:ext uri="{FF2B5EF4-FFF2-40B4-BE49-F238E27FC236}">
                <a16:creationId xmlns:a16="http://schemas.microsoft.com/office/drawing/2014/main" id="{768D9210-2283-4485-86F8-1C70899B0999}"/>
              </a:ext>
            </a:extLst>
          </p:cNvPr>
          <p:cNvSpPr/>
          <p:nvPr/>
        </p:nvSpPr>
        <p:spPr>
          <a:xfrm>
            <a:off x="2617022" y="4393345"/>
            <a:ext cx="2880000" cy="720000"/>
          </a:xfrm>
          <a:prstGeom prst="homePlate">
            <a:avLst>
              <a:gd name="adj" fmla="val 5330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Risk Yazılımı</a:t>
            </a:r>
          </a:p>
        </p:txBody>
      </p:sp>
      <p:graphicFrame>
        <p:nvGraphicFramePr>
          <p:cNvPr id="24" name="12 Tablo">
            <a:extLst>
              <a:ext uri="{FF2B5EF4-FFF2-40B4-BE49-F238E27FC236}">
                <a16:creationId xmlns:a16="http://schemas.microsoft.com/office/drawing/2014/main" id="{67DEDB9E-20A4-4BB9-A47D-19A5C30F8C12}"/>
              </a:ext>
            </a:extLst>
          </p:cNvPr>
          <p:cNvGraphicFramePr>
            <a:graphicFrameLocks noGrp="1"/>
          </p:cNvGraphicFramePr>
          <p:nvPr>
            <p:extLst>
              <p:ext uri="{D42A27DB-BD31-4B8C-83A1-F6EECF244321}">
                <p14:modId xmlns:p14="http://schemas.microsoft.com/office/powerpoint/2010/main" val="3216037225"/>
              </p:ext>
            </p:extLst>
          </p:nvPr>
        </p:nvGraphicFramePr>
        <p:xfrm>
          <a:off x="5722979" y="5038919"/>
          <a:ext cx="4134847" cy="377229"/>
        </p:xfrm>
        <a:graphic>
          <a:graphicData uri="http://schemas.openxmlformats.org/drawingml/2006/table">
            <a:tbl>
              <a:tblPr firstRow="1" bandRow="1">
                <a:tableStyleId>{5C22544A-7EE6-4342-B048-85BDC9FD1C3A}</a:tableStyleId>
              </a:tblPr>
              <a:tblGrid>
                <a:gridCol w="4134847">
                  <a:extLst>
                    <a:ext uri="{9D8B030D-6E8A-4147-A177-3AD203B41FA5}">
                      <a16:colId xmlns:a16="http://schemas.microsoft.com/office/drawing/2014/main" val="20000"/>
                    </a:ext>
                  </a:extLst>
                </a:gridCol>
              </a:tblGrid>
              <a:tr h="377229">
                <a:tc>
                  <a:txBody>
                    <a:bodyPr/>
                    <a:lstStyle/>
                    <a:p>
                      <a:pPr algn="ctr"/>
                      <a:r>
                        <a:rPr lang="tr-TR" b="1" dirty="0">
                          <a:effectLst/>
                          <a:latin typeface="+mn-lt"/>
                          <a:cs typeface="Arial" pitchFamily="34" charset="0"/>
                        </a:rPr>
                        <a:t>Kurum Risk Kütüğü</a:t>
                      </a:r>
                      <a:endParaRPr lang="tr-TR" dirty="0">
                        <a:effectLst/>
                        <a:latin typeface="+mn-lt"/>
                      </a:endParaRPr>
                    </a:p>
                  </a:txBody>
                  <a:tcPr>
                    <a:solidFill>
                      <a:schemeClr val="bg2">
                        <a:lumMod val="2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196572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0" y="19456"/>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YÖNETİMİ SÜRECİ - TAKVİM</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10548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11</a:t>
            </a:fld>
            <a:endParaRPr lang="tr-TR"/>
          </a:p>
        </p:txBody>
      </p:sp>
      <p:sp>
        <p:nvSpPr>
          <p:cNvPr id="15" name="Metin kutusu 14">
            <a:extLst>
              <a:ext uri="{FF2B5EF4-FFF2-40B4-BE49-F238E27FC236}">
                <a16:creationId xmlns:a16="http://schemas.microsoft.com/office/drawing/2014/main" id="{EE062D81-32AC-41EF-BAE9-68656F8F5AFD}"/>
              </a:ext>
            </a:extLst>
          </p:cNvPr>
          <p:cNvSpPr txBox="1"/>
          <p:nvPr/>
        </p:nvSpPr>
        <p:spPr>
          <a:xfrm>
            <a:off x="632297" y="2297576"/>
            <a:ext cx="10603149" cy="2929905"/>
          </a:xfrm>
          <a:prstGeom prst="rect">
            <a:avLst/>
          </a:prstGeom>
          <a:noFill/>
          <a:ln>
            <a:noFill/>
          </a:ln>
        </p:spPr>
        <p:txBody>
          <a:bodyPr wrap="square">
            <a:spAutoFit/>
          </a:bodyPr>
          <a:lstStyle/>
          <a:p>
            <a:pPr marL="273050">
              <a:lnSpc>
                <a:spcPct val="150000"/>
              </a:lnSpc>
              <a:spcBef>
                <a:spcPts val="600"/>
              </a:spcBef>
              <a:spcAft>
                <a:spcPts val="6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Bakanlık Risk Yönergemize göre;</a:t>
            </a:r>
          </a:p>
          <a:p>
            <a:pPr marL="273050">
              <a:lnSpc>
                <a:spcPct val="150000"/>
              </a:lnSpc>
              <a:spcBef>
                <a:spcPts val="600"/>
              </a:spcBef>
              <a:spcAft>
                <a:spcPts val="6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Birimler tarafından riskler tespit edilerek puanlanmakta ve her yıl 1 Ekim tarihine kadar Başkanlığımıza gönderilmektedir.</a:t>
            </a:r>
          </a:p>
          <a:p>
            <a:pPr marL="273050">
              <a:lnSpc>
                <a:spcPct val="150000"/>
              </a:lnSpc>
              <a:spcBef>
                <a:spcPts val="600"/>
              </a:spcBef>
              <a:spcAft>
                <a:spcPts val="6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Başkanlığımıza iletilen risklerden seviyesi yüksek olanlar her yıl 31 Aralık tarihine kadar toplanan İç Kontrol İzleme ve Yönlendirme Kurulunda (İKİYK) görüşülerek Bakanlık Risk Eylem Planları hazırlanmaktadır.</a:t>
            </a:r>
          </a:p>
          <a:p>
            <a:pPr marL="273050">
              <a:lnSpc>
                <a:spcPct val="150000"/>
              </a:lnSpc>
              <a:spcBef>
                <a:spcPts val="600"/>
              </a:spcBef>
              <a:spcAft>
                <a:spcPts val="6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İKİYK tarafından hazırlanan Bakanlık Risk Yönetim Eylem Planı (Ek-5), onaylanmak üzere her yıl Ocak ayı içerisinde Bakanlık Makamına sunulmaktadır. </a:t>
            </a:r>
          </a:p>
          <a:p>
            <a:pPr marL="273050">
              <a:lnSpc>
                <a:spcPct val="150000"/>
              </a:lnSpc>
              <a:spcBef>
                <a:spcPts val="600"/>
              </a:spcBef>
              <a:spcAft>
                <a:spcPts val="6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Bakanlık Makamınca onaylanan eylem planlarının yürürlüğü konulmak üzere birimlere dağıtımı yapılmaktadır.</a:t>
            </a:r>
          </a:p>
        </p:txBody>
      </p:sp>
    </p:spTree>
    <p:extLst>
      <p:ext uri="{BB962C8B-B14F-4D97-AF65-F5344CB8AC3E}">
        <p14:creationId xmlns:p14="http://schemas.microsoft.com/office/powerpoint/2010/main" val="3214301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0" y="19456"/>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RİSKLERİN İZLENMESİ</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10548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12</a:t>
            </a:fld>
            <a:endParaRPr lang="tr-TR"/>
          </a:p>
        </p:txBody>
      </p:sp>
      <p:sp>
        <p:nvSpPr>
          <p:cNvPr id="15" name="Metin kutusu 14">
            <a:extLst>
              <a:ext uri="{FF2B5EF4-FFF2-40B4-BE49-F238E27FC236}">
                <a16:creationId xmlns:a16="http://schemas.microsoft.com/office/drawing/2014/main" id="{EE062D81-32AC-41EF-BAE9-68656F8F5AFD}"/>
              </a:ext>
            </a:extLst>
          </p:cNvPr>
          <p:cNvSpPr txBox="1"/>
          <p:nvPr/>
        </p:nvSpPr>
        <p:spPr>
          <a:xfrm>
            <a:off x="632297" y="2589408"/>
            <a:ext cx="11011712" cy="1175578"/>
          </a:xfrm>
          <a:prstGeom prst="rect">
            <a:avLst/>
          </a:prstGeom>
          <a:noFill/>
          <a:ln>
            <a:noFill/>
          </a:ln>
        </p:spPr>
        <p:txBody>
          <a:bodyPr wrap="square">
            <a:spAutoFit/>
          </a:bodyPr>
          <a:lstStyle/>
          <a:p>
            <a:pPr marL="273050">
              <a:lnSpc>
                <a:spcPct val="150000"/>
              </a:lnSpc>
              <a:spcBef>
                <a:spcPts val="600"/>
              </a:spcBef>
              <a:spcAft>
                <a:spcPts val="6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Her sene Ekim Ayı öncesinde yeni riskler tespit edilirken önceki dönem riskleri de değerlendirmeye alınarak yeniden puanlanmaktadır.</a:t>
            </a:r>
          </a:p>
          <a:p>
            <a:pPr marL="273050">
              <a:lnSpc>
                <a:spcPct val="150000"/>
              </a:lnSpc>
              <a:spcBef>
                <a:spcPts val="600"/>
              </a:spcBef>
              <a:spcAft>
                <a:spcPts val="6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Bakanlık Risk Eylem Planındaki riskler için ise Haziran Ayının sonuna kadar iyileştirme stratejilerinin uygulanma durumu ayrıca Başkanlığımıza bildirilmektedir.</a:t>
            </a:r>
          </a:p>
        </p:txBody>
      </p:sp>
    </p:spTree>
    <p:extLst>
      <p:ext uri="{BB962C8B-B14F-4D97-AF65-F5344CB8AC3E}">
        <p14:creationId xmlns:p14="http://schemas.microsoft.com/office/powerpoint/2010/main" val="2457915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8796" y="0"/>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KÜLTÜRÜ</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10548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13</a:t>
            </a:fld>
            <a:endParaRPr lang="tr-TR"/>
          </a:p>
        </p:txBody>
      </p:sp>
      <p:sp>
        <p:nvSpPr>
          <p:cNvPr id="15" name="Metin kutusu 14">
            <a:extLst>
              <a:ext uri="{FF2B5EF4-FFF2-40B4-BE49-F238E27FC236}">
                <a16:creationId xmlns:a16="http://schemas.microsoft.com/office/drawing/2014/main" id="{EE062D81-32AC-41EF-BAE9-68656F8F5AFD}"/>
              </a:ext>
            </a:extLst>
          </p:cNvPr>
          <p:cNvSpPr txBox="1"/>
          <p:nvPr/>
        </p:nvSpPr>
        <p:spPr>
          <a:xfrm>
            <a:off x="632297" y="2589408"/>
            <a:ext cx="11011712" cy="852413"/>
          </a:xfrm>
          <a:prstGeom prst="rect">
            <a:avLst/>
          </a:prstGeom>
          <a:noFill/>
          <a:ln>
            <a:noFill/>
          </a:ln>
        </p:spPr>
        <p:txBody>
          <a:bodyPr wrap="square">
            <a:spAutoFit/>
          </a:bodyPr>
          <a:lstStyle/>
          <a:p>
            <a:pPr marL="273050">
              <a:lnSpc>
                <a:spcPct val="150000"/>
              </a:lnSpc>
              <a:spcBef>
                <a:spcPts val="600"/>
              </a:spcBef>
              <a:spcAft>
                <a:spcPts val="600"/>
              </a:spcAft>
              <a:defRPr/>
            </a:pPr>
            <a:r>
              <a:rPr lang="tr-TR" sz="1400" dirty="0">
                <a:solidFill>
                  <a:srgbClr val="C00000"/>
                </a:solidFill>
                <a:latin typeface="Segoe UI" panose="020B0502040204020203" pitchFamily="34" charset="0"/>
                <a:cs typeface="Segoe UI" panose="020B0502040204020203" pitchFamily="34" charset="0"/>
              </a:rPr>
              <a:t>İşini yanlış yapıyorsun </a:t>
            </a:r>
            <a:r>
              <a:rPr lang="tr-TR" sz="1400" dirty="0">
                <a:solidFill>
                  <a:schemeClr val="tx1">
                    <a:lumMod val="85000"/>
                    <a:lumOff val="15000"/>
                  </a:schemeClr>
                </a:solidFill>
                <a:latin typeface="Segoe UI" panose="020B0502040204020203" pitchFamily="34" charset="0"/>
                <a:cs typeface="Segoe UI" panose="020B0502040204020203" pitchFamily="34" charset="0"/>
              </a:rPr>
              <a:t>şeklinde anlaşılan </a:t>
            </a:r>
            <a:r>
              <a:rPr lang="tr-TR" sz="1400" dirty="0">
                <a:solidFill>
                  <a:schemeClr val="accent1"/>
                </a:solidFill>
                <a:latin typeface="Segoe UI" panose="020B0502040204020203" pitchFamily="34" charset="0"/>
                <a:cs typeface="Segoe UI" panose="020B0502040204020203" pitchFamily="34" charset="0"/>
              </a:rPr>
              <a:t>risk yönetimini</a:t>
            </a:r>
            <a:r>
              <a:rPr lang="tr-TR" sz="1400" dirty="0">
                <a:solidFill>
                  <a:schemeClr val="tx1">
                    <a:lumMod val="85000"/>
                    <a:lumOff val="15000"/>
                  </a:schemeClr>
                </a:solidFill>
                <a:latin typeface="Segoe UI" panose="020B0502040204020203" pitchFamily="34" charset="0"/>
                <a:cs typeface="Segoe UI" panose="020B0502040204020203" pitchFamily="34" charset="0"/>
              </a:rPr>
              <a:t>, karşılaşılabilecek sorunları öngörerek önlem almak olarak anlaşılmalıdır. </a:t>
            </a:r>
          </a:p>
          <a:p>
            <a:pPr marL="273050">
              <a:lnSpc>
                <a:spcPct val="150000"/>
              </a:lnSpc>
              <a:spcBef>
                <a:spcPts val="600"/>
              </a:spcBef>
              <a:spcAft>
                <a:spcPts val="6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Bu sayede hizmetlerin aksamadan yürütülmesi sağlanır…</a:t>
            </a:r>
          </a:p>
        </p:txBody>
      </p:sp>
    </p:spTree>
    <p:extLst>
      <p:ext uri="{BB962C8B-B14F-4D97-AF65-F5344CB8AC3E}">
        <p14:creationId xmlns:p14="http://schemas.microsoft.com/office/powerpoint/2010/main" val="1506524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3245" y="10933"/>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İks Sistemi Yönetim Süreci /</a:t>
            </a:r>
            <a:r>
              <a:rPr lang="tr-TR" sz="2800" dirty="0">
                <a:solidFill>
                  <a:srgbClr val="C00000"/>
                </a:solidFill>
                <a:latin typeface="Segoe UI" panose="020B0502040204020203" pitchFamily="34" charset="0"/>
                <a:cs typeface="Segoe UI" panose="020B0502040204020203" pitchFamily="34" charset="0"/>
              </a:rPr>
              <a:t>Risk  Tanımlama</a:t>
            </a:r>
            <a:endParaRPr lang="tr-TR" sz="2800" dirty="0">
              <a:solidFill>
                <a:schemeClr val="tx1">
                  <a:lumMod val="85000"/>
                  <a:lumOff val="15000"/>
                </a:schemeClr>
              </a:solidFill>
              <a:latin typeface="Segoe UI" panose="020B0502040204020203" pitchFamily="34" charset="0"/>
              <a:cs typeface="Segoe UI" panose="020B0502040204020203" pitchFamily="34" charset="0"/>
            </a:endParaRP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3960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a:xfrm>
            <a:off x="9223442" y="6367771"/>
            <a:ext cx="2743200" cy="365125"/>
          </a:xfrm>
        </p:spPr>
        <p:txBody>
          <a:bodyPr/>
          <a:lstStyle/>
          <a:p>
            <a:fld id="{8D5FFAB5-A7FD-1449-A894-0CD1DD47C74C}" type="slidenum">
              <a:rPr lang="tr-TR" smtClean="0"/>
              <a:t>14</a:t>
            </a:fld>
            <a:endParaRPr lang="tr-TR" dirty="0"/>
          </a:p>
        </p:txBody>
      </p:sp>
      <p:sp>
        <p:nvSpPr>
          <p:cNvPr id="15" name="Metin kutusu 14">
            <a:extLst>
              <a:ext uri="{FF2B5EF4-FFF2-40B4-BE49-F238E27FC236}">
                <a16:creationId xmlns:a16="http://schemas.microsoft.com/office/drawing/2014/main" id="{EE062D81-32AC-41EF-BAE9-68656F8F5AFD}"/>
              </a:ext>
            </a:extLst>
          </p:cNvPr>
          <p:cNvSpPr txBox="1"/>
          <p:nvPr/>
        </p:nvSpPr>
        <p:spPr>
          <a:xfrm>
            <a:off x="562708" y="1870886"/>
            <a:ext cx="11291741" cy="698525"/>
          </a:xfrm>
          <a:prstGeom prst="rect">
            <a:avLst/>
          </a:prstGeom>
          <a:noFill/>
          <a:ln>
            <a:noFill/>
          </a:ln>
        </p:spPr>
        <p:txBody>
          <a:bodyPr wrap="square">
            <a:spAutoFit/>
          </a:bodyPr>
          <a:lstStyle/>
          <a:p>
            <a:pPr marL="273050">
              <a:lnSpc>
                <a:spcPct val="150000"/>
              </a:lnSpc>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Risk yönergesine ait tüm süreçlerin kullanıcı yetkileri doğrultusunda aşama </a:t>
            </a:r>
            <a:r>
              <a:rPr lang="tr-TR" sz="1400" dirty="0" err="1">
                <a:solidFill>
                  <a:schemeClr val="tx1">
                    <a:lumMod val="85000"/>
                    <a:lumOff val="15000"/>
                  </a:schemeClr>
                </a:solidFill>
                <a:latin typeface="Segoe UI" panose="020B0502040204020203" pitchFamily="34" charset="0"/>
                <a:cs typeface="Segoe UI" panose="020B0502040204020203" pitchFamily="34" charset="0"/>
              </a:rPr>
              <a:t>aşama</a:t>
            </a:r>
            <a:r>
              <a:rPr lang="tr-TR" sz="1400" dirty="0">
                <a:solidFill>
                  <a:schemeClr val="tx1">
                    <a:lumMod val="85000"/>
                    <a:lumOff val="15000"/>
                  </a:schemeClr>
                </a:solidFill>
                <a:latin typeface="Segoe UI" panose="020B0502040204020203" pitchFamily="34" charset="0"/>
                <a:cs typeface="Segoe UI" panose="020B0502040204020203" pitchFamily="34" charset="0"/>
              </a:rPr>
              <a:t> yönetildiği kısımlar bu başlık altında yer alır. </a:t>
            </a:r>
          </a:p>
          <a:p>
            <a:pPr marL="273050">
              <a:lnSpc>
                <a:spcPct val="150000"/>
              </a:lnSpc>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Bir sürece ait işlemler aşağıdaki gibidir:</a:t>
            </a:r>
          </a:p>
        </p:txBody>
      </p:sp>
      <p:pic>
        <p:nvPicPr>
          <p:cNvPr id="7" name="Resim 6">
            <a:extLst>
              <a:ext uri="{FF2B5EF4-FFF2-40B4-BE49-F238E27FC236}">
                <a16:creationId xmlns:a16="http://schemas.microsoft.com/office/drawing/2014/main" id="{7185E9A4-E109-41E1-A704-8D0D662D759F}"/>
              </a:ext>
            </a:extLst>
          </p:cNvPr>
          <p:cNvPicPr/>
          <p:nvPr/>
        </p:nvPicPr>
        <p:blipFill>
          <a:blip r:embed="rId3"/>
          <a:stretch>
            <a:fillRect/>
          </a:stretch>
        </p:blipFill>
        <p:spPr>
          <a:xfrm>
            <a:off x="641268" y="2656778"/>
            <a:ext cx="10681732" cy="3977486"/>
          </a:xfrm>
          <a:prstGeom prst="rect">
            <a:avLst/>
          </a:prstGeom>
          <a:solidFill>
            <a:schemeClr val="tx1"/>
          </a:solidFill>
        </p:spPr>
      </p:pic>
    </p:spTree>
    <p:extLst>
      <p:ext uri="{BB962C8B-B14F-4D97-AF65-F5344CB8AC3E}">
        <p14:creationId xmlns:p14="http://schemas.microsoft.com/office/powerpoint/2010/main" val="2232329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6483" y="10933"/>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Seviyesi Belirleme</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3960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a:xfrm>
            <a:off x="9223442" y="6367771"/>
            <a:ext cx="2743200" cy="365125"/>
          </a:xfrm>
        </p:spPr>
        <p:txBody>
          <a:bodyPr/>
          <a:lstStyle/>
          <a:p>
            <a:fld id="{8D5FFAB5-A7FD-1449-A894-0CD1DD47C74C}" type="slidenum">
              <a:rPr lang="tr-TR" smtClean="0"/>
              <a:t>15</a:t>
            </a:fld>
            <a:endParaRPr lang="tr-TR" dirty="0"/>
          </a:p>
        </p:txBody>
      </p:sp>
      <p:sp>
        <p:nvSpPr>
          <p:cNvPr id="15" name="Metin kutusu 14">
            <a:extLst>
              <a:ext uri="{FF2B5EF4-FFF2-40B4-BE49-F238E27FC236}">
                <a16:creationId xmlns:a16="http://schemas.microsoft.com/office/drawing/2014/main" id="{EE062D81-32AC-41EF-BAE9-68656F8F5AFD}"/>
              </a:ext>
            </a:extLst>
          </p:cNvPr>
          <p:cNvSpPr txBox="1"/>
          <p:nvPr/>
        </p:nvSpPr>
        <p:spPr>
          <a:xfrm>
            <a:off x="589458" y="1972607"/>
            <a:ext cx="11183442" cy="375359"/>
          </a:xfrm>
          <a:prstGeom prst="rect">
            <a:avLst/>
          </a:prstGeom>
          <a:noFill/>
          <a:ln>
            <a:noFill/>
          </a:ln>
        </p:spPr>
        <p:txBody>
          <a:bodyPr wrap="square">
            <a:spAutoFit/>
          </a:bodyPr>
          <a:lstStyle/>
          <a:p>
            <a:pPr marL="273050">
              <a:lnSpc>
                <a:spcPct val="150000"/>
              </a:lnSpc>
              <a:spcBef>
                <a:spcPts val="600"/>
              </a:spcBef>
              <a:spcAft>
                <a:spcPts val="6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İKS İç Kontrol Görevlisi tarafından tanımlanan riskler Birim Risk Ekibine mensup personeller tarafından bu sayfa içerisinde puanlandırılır.</a:t>
            </a:r>
          </a:p>
        </p:txBody>
      </p:sp>
      <p:pic>
        <p:nvPicPr>
          <p:cNvPr id="8" name="Resim 7">
            <a:extLst>
              <a:ext uri="{FF2B5EF4-FFF2-40B4-BE49-F238E27FC236}">
                <a16:creationId xmlns:a16="http://schemas.microsoft.com/office/drawing/2014/main" id="{AAE546A8-96A8-497E-BAC1-F3AF5D7C2178}"/>
              </a:ext>
            </a:extLst>
          </p:cNvPr>
          <p:cNvPicPr/>
          <p:nvPr/>
        </p:nvPicPr>
        <p:blipFill>
          <a:blip r:embed="rId3"/>
          <a:stretch>
            <a:fillRect/>
          </a:stretch>
        </p:blipFill>
        <p:spPr>
          <a:xfrm>
            <a:off x="852055" y="3002856"/>
            <a:ext cx="10597179" cy="3385765"/>
          </a:xfrm>
          <a:prstGeom prst="rect">
            <a:avLst/>
          </a:prstGeom>
        </p:spPr>
      </p:pic>
    </p:spTree>
    <p:extLst>
      <p:ext uri="{BB962C8B-B14F-4D97-AF65-F5344CB8AC3E}">
        <p14:creationId xmlns:p14="http://schemas.microsoft.com/office/powerpoint/2010/main" val="2528436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8796" y="92591"/>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Eylem Planı /Onay </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3960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a:xfrm>
            <a:off x="9223442" y="6367771"/>
            <a:ext cx="2743200" cy="365125"/>
          </a:xfrm>
        </p:spPr>
        <p:txBody>
          <a:bodyPr/>
          <a:lstStyle/>
          <a:p>
            <a:fld id="{8D5FFAB5-A7FD-1449-A894-0CD1DD47C74C}" type="slidenum">
              <a:rPr lang="tr-TR" smtClean="0"/>
              <a:t>16</a:t>
            </a:fld>
            <a:endParaRPr lang="tr-TR" dirty="0"/>
          </a:p>
        </p:txBody>
      </p:sp>
      <p:pic>
        <p:nvPicPr>
          <p:cNvPr id="9" name="Resim 8">
            <a:extLst>
              <a:ext uri="{FF2B5EF4-FFF2-40B4-BE49-F238E27FC236}">
                <a16:creationId xmlns:a16="http://schemas.microsoft.com/office/drawing/2014/main" id="{A76EEE05-4454-41AF-925D-33AF2D816C59}"/>
              </a:ext>
            </a:extLst>
          </p:cNvPr>
          <p:cNvPicPr/>
          <p:nvPr/>
        </p:nvPicPr>
        <p:blipFill>
          <a:blip r:embed="rId3"/>
          <a:stretch>
            <a:fillRect/>
          </a:stretch>
        </p:blipFill>
        <p:spPr>
          <a:xfrm>
            <a:off x="309024" y="2442171"/>
            <a:ext cx="9429422" cy="4007258"/>
          </a:xfrm>
          <a:prstGeom prst="rect">
            <a:avLst/>
          </a:prstGeom>
        </p:spPr>
      </p:pic>
      <p:pic>
        <p:nvPicPr>
          <p:cNvPr id="10" name="Resim 9">
            <a:extLst>
              <a:ext uri="{FF2B5EF4-FFF2-40B4-BE49-F238E27FC236}">
                <a16:creationId xmlns:a16="http://schemas.microsoft.com/office/drawing/2014/main" id="{27AB4EAF-22FD-4F67-B1E1-CA6CD0B370E4}"/>
              </a:ext>
            </a:extLst>
          </p:cNvPr>
          <p:cNvPicPr/>
          <p:nvPr/>
        </p:nvPicPr>
        <p:blipFill>
          <a:blip r:embed="rId4"/>
          <a:stretch>
            <a:fillRect/>
          </a:stretch>
        </p:blipFill>
        <p:spPr>
          <a:xfrm>
            <a:off x="423496" y="6308041"/>
            <a:ext cx="9200477" cy="516368"/>
          </a:xfrm>
          <a:prstGeom prst="rect">
            <a:avLst/>
          </a:prstGeom>
        </p:spPr>
      </p:pic>
      <p:sp>
        <p:nvSpPr>
          <p:cNvPr id="15" name="Metin kutusu 14">
            <a:extLst>
              <a:ext uri="{FF2B5EF4-FFF2-40B4-BE49-F238E27FC236}">
                <a16:creationId xmlns:a16="http://schemas.microsoft.com/office/drawing/2014/main" id="{EE062D81-32AC-41EF-BAE9-68656F8F5AFD}"/>
              </a:ext>
            </a:extLst>
          </p:cNvPr>
          <p:cNvSpPr txBox="1"/>
          <p:nvPr/>
        </p:nvSpPr>
        <p:spPr>
          <a:xfrm>
            <a:off x="635975" y="1981131"/>
            <a:ext cx="12192000" cy="600164"/>
          </a:xfrm>
          <a:prstGeom prst="rect">
            <a:avLst/>
          </a:prstGeom>
          <a:noFill/>
          <a:ln>
            <a:noFill/>
          </a:ln>
        </p:spPr>
        <p:txBody>
          <a:bodyPr wrap="square">
            <a:spAutoFit/>
          </a:bodyPr>
          <a:lstStyle/>
          <a:p>
            <a:pPr marL="273050">
              <a:spcBef>
                <a:spcPts val="600"/>
              </a:spcBef>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Birim Risk Ekibinin puanladığı riskler Birim Risk Koordinatörü rolündeki personele bu sayfada listelenir. “İşlemler” butonuna tıklanarak </a:t>
            </a:r>
          </a:p>
          <a:p>
            <a:pPr marL="273050">
              <a:spcBef>
                <a:spcPts val="600"/>
              </a:spcBef>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										 “Düzenle” açılır. </a:t>
            </a:r>
          </a:p>
        </p:txBody>
      </p:sp>
      <p:sp>
        <p:nvSpPr>
          <p:cNvPr id="13" name="Metin kutusu 12">
            <a:extLst>
              <a:ext uri="{FF2B5EF4-FFF2-40B4-BE49-F238E27FC236}">
                <a16:creationId xmlns:a16="http://schemas.microsoft.com/office/drawing/2014/main" id="{EAA898AE-B83D-4046-922A-4A428162A6CF}"/>
              </a:ext>
            </a:extLst>
          </p:cNvPr>
          <p:cNvSpPr txBox="1"/>
          <p:nvPr/>
        </p:nvSpPr>
        <p:spPr>
          <a:xfrm>
            <a:off x="9738446" y="4570512"/>
            <a:ext cx="2549628" cy="1292662"/>
          </a:xfrm>
          <a:prstGeom prst="rect">
            <a:avLst/>
          </a:prstGeom>
          <a:noFill/>
        </p:spPr>
        <p:txBody>
          <a:bodyPr wrap="square">
            <a:spAutoFit/>
          </a:bodyPr>
          <a:lstStyle/>
          <a:p>
            <a:r>
              <a:rPr lang="tr-TR" sz="1300" dirty="0">
                <a:solidFill>
                  <a:schemeClr val="tx1">
                    <a:lumMod val="85000"/>
                    <a:lumOff val="15000"/>
                  </a:schemeClr>
                </a:solidFill>
                <a:latin typeface="Segoe UI" panose="020B0502040204020203" pitchFamily="34" charset="0"/>
                <a:cs typeface="Segoe UI" panose="020B0502040204020203" pitchFamily="34" charset="0"/>
              </a:rPr>
              <a:t>Sağ altta yer alan “Kaydet” butonu ile yapılan değişiklik “Onayla” butonu ile ise risk birim tarafından onaylanır ve herhangi bir değişiklik yapılamaz.</a:t>
            </a:r>
          </a:p>
        </p:txBody>
      </p:sp>
      <p:sp>
        <p:nvSpPr>
          <p:cNvPr id="16" name="Metin kutusu 15">
            <a:extLst>
              <a:ext uri="{FF2B5EF4-FFF2-40B4-BE49-F238E27FC236}">
                <a16:creationId xmlns:a16="http://schemas.microsoft.com/office/drawing/2014/main" id="{648985D3-A09E-45BF-921B-D3AB1A1B29E9}"/>
              </a:ext>
            </a:extLst>
          </p:cNvPr>
          <p:cNvSpPr txBox="1"/>
          <p:nvPr/>
        </p:nvSpPr>
        <p:spPr>
          <a:xfrm>
            <a:off x="9834665" y="2975099"/>
            <a:ext cx="2131978" cy="892552"/>
          </a:xfrm>
          <a:prstGeom prst="rect">
            <a:avLst/>
          </a:prstGeom>
          <a:noFill/>
        </p:spPr>
        <p:txBody>
          <a:bodyPr wrap="square">
            <a:spAutoFit/>
          </a:bodyPr>
          <a:lstStyle>
            <a:defPPr>
              <a:defRPr lang="tr-TR"/>
            </a:defPPr>
            <a:lvl1pPr>
              <a:defRPr sz="1300">
                <a:solidFill>
                  <a:schemeClr val="tx1">
                    <a:lumMod val="85000"/>
                    <a:lumOff val="15000"/>
                  </a:schemeClr>
                </a:solidFill>
                <a:latin typeface="Segoe UI" panose="020B0502040204020203" pitchFamily="34" charset="0"/>
                <a:cs typeface="Segoe UI" panose="020B0502040204020203" pitchFamily="34" charset="0"/>
              </a:defRPr>
            </a:lvl1pPr>
          </a:lstStyle>
          <a:p>
            <a:r>
              <a:rPr lang="tr-TR" dirty="0"/>
              <a:t>Birimin riskine ve riske ait belirlenen iyileştirme stratejilerine ait yandaki  bilgiler doldurulur. </a:t>
            </a:r>
          </a:p>
        </p:txBody>
      </p:sp>
    </p:spTree>
    <p:extLst>
      <p:ext uri="{BB962C8B-B14F-4D97-AF65-F5344CB8AC3E}">
        <p14:creationId xmlns:p14="http://schemas.microsoft.com/office/powerpoint/2010/main" val="873011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8796" y="10933"/>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Eylem Planı Değerlendirme</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3960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a:xfrm>
            <a:off x="9223442" y="6367771"/>
            <a:ext cx="2743200" cy="365125"/>
          </a:xfrm>
        </p:spPr>
        <p:txBody>
          <a:bodyPr/>
          <a:lstStyle/>
          <a:p>
            <a:fld id="{8D5FFAB5-A7FD-1449-A894-0CD1DD47C74C}" type="slidenum">
              <a:rPr lang="tr-TR" smtClean="0"/>
              <a:t>17</a:t>
            </a:fld>
            <a:endParaRPr lang="tr-TR" dirty="0"/>
          </a:p>
        </p:txBody>
      </p:sp>
      <p:pic>
        <p:nvPicPr>
          <p:cNvPr id="8" name="Resim 7">
            <a:extLst>
              <a:ext uri="{FF2B5EF4-FFF2-40B4-BE49-F238E27FC236}">
                <a16:creationId xmlns:a16="http://schemas.microsoft.com/office/drawing/2014/main" id="{ED3DDA48-643A-4DBC-B15D-5E7B4DCE8F1C}"/>
              </a:ext>
            </a:extLst>
          </p:cNvPr>
          <p:cNvPicPr/>
          <p:nvPr/>
        </p:nvPicPr>
        <p:blipFill rotWithShape="1">
          <a:blip r:embed="rId3"/>
          <a:srcRect b="14076"/>
          <a:stretch/>
        </p:blipFill>
        <p:spPr>
          <a:xfrm>
            <a:off x="852055" y="2496361"/>
            <a:ext cx="9858098" cy="4228543"/>
          </a:xfrm>
          <a:prstGeom prst="rect">
            <a:avLst/>
          </a:prstGeom>
        </p:spPr>
      </p:pic>
      <p:sp>
        <p:nvSpPr>
          <p:cNvPr id="15" name="Metin kutusu 14">
            <a:extLst>
              <a:ext uri="{FF2B5EF4-FFF2-40B4-BE49-F238E27FC236}">
                <a16:creationId xmlns:a16="http://schemas.microsoft.com/office/drawing/2014/main" id="{EE062D81-32AC-41EF-BAE9-68656F8F5AFD}"/>
              </a:ext>
            </a:extLst>
          </p:cNvPr>
          <p:cNvSpPr txBox="1"/>
          <p:nvPr/>
        </p:nvSpPr>
        <p:spPr>
          <a:xfrm>
            <a:off x="633047" y="1982849"/>
            <a:ext cx="11550157" cy="461665"/>
          </a:xfrm>
          <a:prstGeom prst="rect">
            <a:avLst/>
          </a:prstGeom>
          <a:noFill/>
          <a:ln>
            <a:noFill/>
          </a:ln>
        </p:spPr>
        <p:txBody>
          <a:bodyPr wrap="square">
            <a:spAutoFit/>
          </a:bodyPr>
          <a:lstStyle/>
          <a:p>
            <a:pPr marL="273050">
              <a:spcAft>
                <a:spcPts val="600"/>
              </a:spcAft>
              <a:defRPr/>
            </a:pPr>
            <a:r>
              <a:rPr lang="tr-TR" sz="1200" dirty="0">
                <a:solidFill>
                  <a:schemeClr val="tx1">
                    <a:lumMod val="85000"/>
                    <a:lumOff val="15000"/>
                  </a:schemeClr>
                </a:solidFill>
                <a:latin typeface="Segoe UI" panose="020B0502040204020203" pitchFamily="34" charset="0"/>
                <a:cs typeface="Segoe UI" panose="020B0502040204020203" pitchFamily="34" charset="0"/>
              </a:rPr>
              <a:t>Birim tarafından onaylanan ve risk değerlendirme dönemi içerisinde yar alan riskler bu sayfada listelenir. “İşlemler” butonuna tıklanarak “Değerlendirme Yap” seçeneği seçilir ve aşağıdaki sayfa açılır. Riskin iyileştirme stratejisine ait değerlendirme bu sayfada doldurulur ve kaydedilir. </a:t>
            </a:r>
          </a:p>
        </p:txBody>
      </p:sp>
    </p:spTree>
    <p:extLst>
      <p:ext uri="{BB962C8B-B14F-4D97-AF65-F5344CB8AC3E}">
        <p14:creationId xmlns:p14="http://schemas.microsoft.com/office/powerpoint/2010/main" val="1087926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2B3CE8-8714-4708-1D46-6425FD2BDC02}"/>
              </a:ext>
            </a:extLst>
          </p:cNvPr>
          <p:cNvSpPr>
            <a:spLocks noGrp="1"/>
          </p:cNvSpPr>
          <p:nvPr>
            <p:ph type="ctrTitle"/>
          </p:nvPr>
        </p:nvSpPr>
        <p:spPr/>
        <p:txBody>
          <a:bodyPr/>
          <a:lstStyle/>
          <a:p>
            <a:endParaRPr lang="tr-TR" dirty="0"/>
          </a:p>
        </p:txBody>
      </p:sp>
      <p:sp>
        <p:nvSpPr>
          <p:cNvPr id="3" name="Alt Başlık 2">
            <a:extLst>
              <a:ext uri="{FF2B5EF4-FFF2-40B4-BE49-F238E27FC236}">
                <a16:creationId xmlns:a16="http://schemas.microsoft.com/office/drawing/2014/main" id="{96B2CF7A-4376-7DD3-C47A-43C809E30D86}"/>
              </a:ext>
            </a:extLst>
          </p:cNvPr>
          <p:cNvSpPr>
            <a:spLocks noGrp="1"/>
          </p:cNvSpPr>
          <p:nvPr>
            <p:ph type="subTitle" idx="1"/>
          </p:nvPr>
        </p:nvSpPr>
        <p:spPr/>
        <p:txBody>
          <a:bodyPr/>
          <a:lstStyle/>
          <a:p>
            <a:endParaRPr lang="tr-TR"/>
          </a:p>
        </p:txBody>
      </p:sp>
      <p:pic>
        <p:nvPicPr>
          <p:cNvPr id="5" name="Resim 4">
            <a:extLst>
              <a:ext uri="{FF2B5EF4-FFF2-40B4-BE49-F238E27FC236}">
                <a16:creationId xmlns:a16="http://schemas.microsoft.com/office/drawing/2014/main" id="{A232E5E5-DA90-0803-016B-C854249730DE}"/>
              </a:ext>
            </a:extLst>
          </p:cNvPr>
          <p:cNvPicPr>
            <a:picLocks noChangeAspect="1"/>
          </p:cNvPicPr>
          <p:nvPr/>
        </p:nvPicPr>
        <p:blipFill>
          <a:blip r:embed="rId2"/>
          <a:stretch>
            <a:fillRect/>
          </a:stretch>
        </p:blipFill>
        <p:spPr>
          <a:xfrm>
            <a:off x="0" y="0"/>
            <a:ext cx="12192000" cy="6858000"/>
          </a:xfrm>
          <a:prstGeom prst="rect">
            <a:avLst/>
          </a:prstGeom>
        </p:spPr>
      </p:pic>
      <p:sp>
        <p:nvSpPr>
          <p:cNvPr id="6" name="Metin kutusu 5">
            <a:extLst>
              <a:ext uri="{FF2B5EF4-FFF2-40B4-BE49-F238E27FC236}">
                <a16:creationId xmlns:a16="http://schemas.microsoft.com/office/drawing/2014/main" id="{4A38D2FA-6EF5-41AC-87C3-DB7DAB32DCB2}"/>
              </a:ext>
            </a:extLst>
          </p:cNvPr>
          <p:cNvSpPr txBox="1"/>
          <p:nvPr/>
        </p:nvSpPr>
        <p:spPr>
          <a:xfrm>
            <a:off x="398584" y="4119719"/>
            <a:ext cx="11394831" cy="461665"/>
          </a:xfrm>
          <a:prstGeom prst="rect">
            <a:avLst/>
          </a:prstGeom>
          <a:noFill/>
        </p:spPr>
        <p:txBody>
          <a:bodyPr wrap="square">
            <a:spAutoFit/>
          </a:bodyPr>
          <a:lstStyle/>
          <a:p>
            <a:pPr algn="ctr"/>
            <a:r>
              <a:rPr lang="tr-TR" sz="2400" b="1" dirty="0">
                <a:latin typeface="Garamond" panose="02020404030301010803" pitchFamily="18" charset="0"/>
              </a:rPr>
              <a:t>TEŞEKKÜRLER</a:t>
            </a:r>
          </a:p>
        </p:txBody>
      </p:sp>
      <p:sp>
        <p:nvSpPr>
          <p:cNvPr id="7" name="Slayt Numarası Yer Tutucusu 6">
            <a:extLst>
              <a:ext uri="{FF2B5EF4-FFF2-40B4-BE49-F238E27FC236}">
                <a16:creationId xmlns:a16="http://schemas.microsoft.com/office/drawing/2014/main" id="{D2664F28-E708-4515-96C1-7D0503675409}"/>
              </a:ext>
            </a:extLst>
          </p:cNvPr>
          <p:cNvSpPr>
            <a:spLocks noGrp="1"/>
          </p:cNvSpPr>
          <p:nvPr>
            <p:ph type="sldNum" sz="quarter" idx="12"/>
          </p:nvPr>
        </p:nvSpPr>
        <p:spPr/>
        <p:txBody>
          <a:bodyPr/>
          <a:lstStyle/>
          <a:p>
            <a:fld id="{8D5FFAB5-A7FD-1449-A894-0CD1DD47C74C}" type="slidenum">
              <a:rPr lang="tr-TR" smtClean="0"/>
              <a:t>18</a:t>
            </a:fld>
            <a:endParaRPr lang="tr-TR"/>
          </a:p>
        </p:txBody>
      </p:sp>
    </p:spTree>
    <p:extLst>
      <p:ext uri="{BB962C8B-B14F-4D97-AF65-F5344CB8AC3E}">
        <p14:creationId xmlns:p14="http://schemas.microsoft.com/office/powerpoint/2010/main" val="665218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0" y="0"/>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YÖNETİMİ SÜRECİ – Puanlama</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5652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2</a:t>
            </a:fld>
            <a:endParaRPr lang="tr-TR"/>
          </a:p>
        </p:txBody>
      </p:sp>
      <p:grpSp>
        <p:nvGrpSpPr>
          <p:cNvPr id="10" name="Grup 9">
            <a:extLst>
              <a:ext uri="{FF2B5EF4-FFF2-40B4-BE49-F238E27FC236}">
                <a16:creationId xmlns:a16="http://schemas.microsoft.com/office/drawing/2014/main" id="{78622C3C-1D52-48D1-AF48-E224A6EA9A3B}"/>
              </a:ext>
            </a:extLst>
          </p:cNvPr>
          <p:cNvGrpSpPr/>
          <p:nvPr/>
        </p:nvGrpSpPr>
        <p:grpSpPr>
          <a:xfrm>
            <a:off x="1354015" y="2587079"/>
            <a:ext cx="10137531" cy="3600451"/>
            <a:chOff x="641554" y="2328482"/>
            <a:chExt cx="4968240" cy="3600451"/>
          </a:xfrm>
        </p:grpSpPr>
        <p:sp>
          <p:nvSpPr>
            <p:cNvPr id="13" name="Serbest Form 8">
              <a:extLst>
                <a:ext uri="{FF2B5EF4-FFF2-40B4-BE49-F238E27FC236}">
                  <a16:creationId xmlns:a16="http://schemas.microsoft.com/office/drawing/2014/main" id="{05DF666C-92A7-401C-97E7-D5D2410949F9}"/>
                </a:ext>
              </a:extLst>
            </p:cNvPr>
            <p:cNvSpPr/>
            <p:nvPr/>
          </p:nvSpPr>
          <p:spPr>
            <a:xfrm>
              <a:off x="1550746" y="2402248"/>
              <a:ext cx="4059048" cy="3452918"/>
            </a:xfrm>
            <a:custGeom>
              <a:avLst/>
              <a:gdLst>
                <a:gd name="connsiteX0" fmla="*/ 529956 w 3452918"/>
                <a:gd name="connsiteY0" fmla="*/ 0 h 3179674"/>
                <a:gd name="connsiteX1" fmla="*/ 2922962 w 3452918"/>
                <a:gd name="connsiteY1" fmla="*/ 0 h 3179674"/>
                <a:gd name="connsiteX2" fmla="*/ 3452918 w 3452918"/>
                <a:gd name="connsiteY2" fmla="*/ 529956 h 3179674"/>
                <a:gd name="connsiteX3" fmla="*/ 3452918 w 3452918"/>
                <a:gd name="connsiteY3" fmla="*/ 3179674 h 3179674"/>
                <a:gd name="connsiteX4" fmla="*/ 3452918 w 3452918"/>
                <a:gd name="connsiteY4" fmla="*/ 3179674 h 3179674"/>
                <a:gd name="connsiteX5" fmla="*/ 0 w 3452918"/>
                <a:gd name="connsiteY5" fmla="*/ 3179674 h 3179674"/>
                <a:gd name="connsiteX6" fmla="*/ 0 w 3452918"/>
                <a:gd name="connsiteY6" fmla="*/ 3179674 h 3179674"/>
                <a:gd name="connsiteX7" fmla="*/ 0 w 3452918"/>
                <a:gd name="connsiteY7" fmla="*/ 529956 h 3179674"/>
                <a:gd name="connsiteX8" fmla="*/ 529956 w 3452918"/>
                <a:gd name="connsiteY8" fmla="*/ 0 h 3179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52918" h="3179674">
                  <a:moveTo>
                    <a:pt x="3452918" y="488018"/>
                  </a:moveTo>
                  <a:lnTo>
                    <a:pt x="3452918" y="2691656"/>
                  </a:lnTo>
                  <a:cubicBezTo>
                    <a:pt x="3452918" y="2961181"/>
                    <a:pt x="3195259" y="3179674"/>
                    <a:pt x="2877420" y="3179674"/>
                  </a:cubicBezTo>
                  <a:lnTo>
                    <a:pt x="0" y="3179674"/>
                  </a:lnTo>
                  <a:lnTo>
                    <a:pt x="0" y="3179674"/>
                  </a:lnTo>
                  <a:lnTo>
                    <a:pt x="0" y="0"/>
                  </a:lnTo>
                  <a:lnTo>
                    <a:pt x="0" y="0"/>
                  </a:lnTo>
                  <a:lnTo>
                    <a:pt x="2877420" y="0"/>
                  </a:lnTo>
                  <a:cubicBezTo>
                    <a:pt x="3195259" y="0"/>
                    <a:pt x="3452918" y="218493"/>
                    <a:pt x="3452918" y="488018"/>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4770" tIns="187605" rIns="219989" bIns="187603" numCol="1" spcCol="1270" anchor="ctr" anchorCtr="0">
              <a:noAutofit/>
            </a:bodyPr>
            <a:lstStyle/>
            <a:p>
              <a:pPr marL="623888" lvl="1" indent="-350838">
                <a:lnSpc>
                  <a:spcPct val="150000"/>
                </a:lnSpc>
                <a:spcBef>
                  <a:spcPct val="0"/>
                </a:spcBef>
                <a:spcAft>
                  <a:spcPts val="300"/>
                </a:spcAft>
                <a:buFont typeface="Arial" panose="020B0604020202020204" pitchFamily="34" charset="0"/>
                <a:buChar char="•"/>
                <a:defRPr/>
              </a:pPr>
              <a:r>
                <a:rPr lang="tr-TR" sz="1600" dirty="0">
                  <a:solidFill>
                    <a:schemeClr val="tx1">
                      <a:lumMod val="85000"/>
                      <a:lumOff val="15000"/>
                    </a:schemeClr>
                  </a:solidFill>
                  <a:latin typeface="Segoe UI" panose="020B0502040204020203" pitchFamily="34" charset="0"/>
                  <a:cs typeface="Segoe UI" panose="020B0502040204020203" pitchFamily="34" charset="0"/>
                </a:rPr>
                <a:t>Riskler tanımlanır,</a:t>
              </a:r>
            </a:p>
            <a:p>
              <a:pPr marL="623888" lvl="1" indent="-350838">
                <a:lnSpc>
                  <a:spcPct val="150000"/>
                </a:lnSpc>
                <a:spcBef>
                  <a:spcPct val="0"/>
                </a:spcBef>
                <a:spcAft>
                  <a:spcPts val="300"/>
                </a:spcAft>
                <a:buFont typeface="Arial" panose="020B0604020202020204" pitchFamily="34" charset="0"/>
                <a:buChar char="•"/>
                <a:defRPr/>
              </a:pPr>
              <a:r>
                <a:rPr lang="tr-TR" sz="1600" dirty="0">
                  <a:solidFill>
                    <a:schemeClr val="tx1">
                      <a:lumMod val="85000"/>
                      <a:lumOff val="15000"/>
                    </a:schemeClr>
                  </a:solidFill>
                  <a:latin typeface="Segoe UI" panose="020B0502040204020203" pitchFamily="34" charset="0"/>
                  <a:cs typeface="Segoe UI" panose="020B0502040204020203" pitchFamily="34" charset="0"/>
                </a:rPr>
                <a:t>Sebepleri belirlenir,</a:t>
              </a:r>
            </a:p>
            <a:p>
              <a:pPr marL="623888" lvl="1" indent="-350838">
                <a:lnSpc>
                  <a:spcPct val="150000"/>
                </a:lnSpc>
                <a:spcBef>
                  <a:spcPct val="0"/>
                </a:spcBef>
                <a:spcAft>
                  <a:spcPts val="300"/>
                </a:spcAft>
                <a:buFont typeface="Arial" panose="020B0604020202020204" pitchFamily="34" charset="0"/>
                <a:buChar char="•"/>
                <a:defRPr/>
              </a:pPr>
              <a:r>
                <a:rPr lang="tr-TR" sz="1600" dirty="0">
                  <a:solidFill>
                    <a:schemeClr val="tx1">
                      <a:lumMod val="85000"/>
                      <a:lumOff val="15000"/>
                    </a:schemeClr>
                  </a:solidFill>
                  <a:latin typeface="Segoe UI" panose="020B0502040204020203" pitchFamily="34" charset="0"/>
                  <a:cs typeface="Segoe UI" panose="020B0502040204020203" pitchFamily="34" charset="0"/>
                </a:rPr>
                <a:t>Etki/ihtimal analizi yapılır,</a:t>
              </a:r>
            </a:p>
            <a:p>
              <a:pPr marL="623888" lvl="1" indent="-350838">
                <a:lnSpc>
                  <a:spcPct val="150000"/>
                </a:lnSpc>
                <a:spcBef>
                  <a:spcPct val="0"/>
                </a:spcBef>
                <a:spcAft>
                  <a:spcPts val="300"/>
                </a:spcAft>
                <a:buFont typeface="Arial" panose="020B0604020202020204" pitchFamily="34" charset="0"/>
                <a:buChar char="•"/>
                <a:defRPr/>
              </a:pPr>
              <a:r>
                <a:rPr lang="tr-TR" sz="1600" dirty="0">
                  <a:solidFill>
                    <a:schemeClr val="tx1">
                      <a:lumMod val="85000"/>
                      <a:lumOff val="15000"/>
                    </a:schemeClr>
                  </a:solidFill>
                  <a:latin typeface="Segoe UI" panose="020B0502040204020203" pitchFamily="34" charset="0"/>
                  <a:cs typeface="Segoe UI" panose="020B0502040204020203" pitchFamily="34" charset="0"/>
                </a:rPr>
                <a:t>Risklere yönelik alınacak tedbirler ve iyileştirme önerileri geliştirilir,</a:t>
              </a:r>
            </a:p>
            <a:p>
              <a:pPr marL="623888" lvl="1" indent="-350838">
                <a:lnSpc>
                  <a:spcPct val="150000"/>
                </a:lnSpc>
                <a:spcBef>
                  <a:spcPct val="0"/>
                </a:spcBef>
                <a:spcAft>
                  <a:spcPts val="300"/>
                </a:spcAft>
                <a:buFont typeface="Arial" panose="020B0604020202020204" pitchFamily="34" charset="0"/>
                <a:buChar char="•"/>
                <a:defRPr/>
              </a:pPr>
              <a:r>
                <a:rPr lang="tr-TR" sz="1600" dirty="0">
                  <a:solidFill>
                    <a:schemeClr val="tx1">
                      <a:lumMod val="85000"/>
                      <a:lumOff val="15000"/>
                    </a:schemeClr>
                  </a:solidFill>
                  <a:latin typeface="Segoe UI" panose="020B0502040204020203" pitchFamily="34" charset="0"/>
                  <a:cs typeface="Segoe UI" panose="020B0502040204020203" pitchFamily="34" charset="0"/>
                </a:rPr>
                <a:t>Riskin önleme maliyeti ile riskin gerçekleşme maliyeti belirlenir,</a:t>
              </a:r>
            </a:p>
            <a:p>
              <a:pPr marL="623888" lvl="1" indent="-350838">
                <a:lnSpc>
                  <a:spcPct val="150000"/>
                </a:lnSpc>
                <a:spcBef>
                  <a:spcPct val="0"/>
                </a:spcBef>
                <a:spcAft>
                  <a:spcPts val="300"/>
                </a:spcAft>
                <a:buFont typeface="Arial" panose="020B0604020202020204" pitchFamily="34" charset="0"/>
                <a:buChar char="•"/>
                <a:defRPr/>
              </a:pPr>
              <a:r>
                <a:rPr lang="tr-TR" sz="1600" dirty="0">
                  <a:solidFill>
                    <a:schemeClr val="tx1">
                      <a:lumMod val="85000"/>
                      <a:lumOff val="15000"/>
                    </a:schemeClr>
                  </a:solidFill>
                  <a:latin typeface="Segoe UI" panose="020B0502040204020203" pitchFamily="34" charset="0"/>
                  <a:cs typeface="Segoe UI" panose="020B0502040204020203" pitchFamily="34" charset="0"/>
                </a:rPr>
                <a:t>Bakanlık risk iştahına göre (15 puan) Bakanlık Risk Eylem Planı oluşturulur.</a:t>
              </a:r>
            </a:p>
            <a:p>
              <a:pPr marL="623888" lvl="1" indent="-350838">
                <a:lnSpc>
                  <a:spcPct val="150000"/>
                </a:lnSpc>
                <a:spcBef>
                  <a:spcPct val="0"/>
                </a:spcBef>
                <a:spcAft>
                  <a:spcPts val="300"/>
                </a:spcAft>
                <a:buFont typeface="Arial" panose="020B0604020202020204" pitchFamily="34" charset="0"/>
                <a:buChar char="•"/>
                <a:defRPr/>
              </a:pPr>
              <a:r>
                <a:rPr lang="tr-TR" sz="1600" dirty="0">
                  <a:solidFill>
                    <a:schemeClr val="tx1">
                      <a:lumMod val="85000"/>
                      <a:lumOff val="15000"/>
                    </a:schemeClr>
                  </a:solidFill>
                  <a:latin typeface="Segoe UI" panose="020B0502040204020203" pitchFamily="34" charset="0"/>
                  <a:cs typeface="Segoe UI" panose="020B0502040204020203" pitchFamily="34" charset="0"/>
                </a:rPr>
                <a:t>Riskler izlenir.</a:t>
              </a:r>
            </a:p>
          </p:txBody>
        </p:sp>
        <p:sp>
          <p:nvSpPr>
            <p:cNvPr id="15" name="Serbest Form 9">
              <a:extLst>
                <a:ext uri="{FF2B5EF4-FFF2-40B4-BE49-F238E27FC236}">
                  <a16:creationId xmlns:a16="http://schemas.microsoft.com/office/drawing/2014/main" id="{064B7034-1CF6-46E1-82D3-CBAF538376E1}"/>
                </a:ext>
              </a:extLst>
            </p:cNvPr>
            <p:cNvSpPr/>
            <p:nvPr/>
          </p:nvSpPr>
          <p:spPr>
            <a:xfrm>
              <a:off x="641554" y="2328482"/>
              <a:ext cx="909192" cy="3600451"/>
            </a:xfrm>
            <a:custGeom>
              <a:avLst/>
              <a:gdLst>
                <a:gd name="connsiteX0" fmla="*/ 0 w 1788566"/>
                <a:gd name="connsiteY0" fmla="*/ 298100 h 3600451"/>
                <a:gd name="connsiteX1" fmla="*/ 298100 w 1788566"/>
                <a:gd name="connsiteY1" fmla="*/ 0 h 3600451"/>
                <a:gd name="connsiteX2" fmla="*/ 1490466 w 1788566"/>
                <a:gd name="connsiteY2" fmla="*/ 0 h 3600451"/>
                <a:gd name="connsiteX3" fmla="*/ 1788566 w 1788566"/>
                <a:gd name="connsiteY3" fmla="*/ 298100 h 3600451"/>
                <a:gd name="connsiteX4" fmla="*/ 1788566 w 1788566"/>
                <a:gd name="connsiteY4" fmla="*/ 3302351 h 3600451"/>
                <a:gd name="connsiteX5" fmla="*/ 1490466 w 1788566"/>
                <a:gd name="connsiteY5" fmla="*/ 3600451 h 3600451"/>
                <a:gd name="connsiteX6" fmla="*/ 298100 w 1788566"/>
                <a:gd name="connsiteY6" fmla="*/ 3600451 h 3600451"/>
                <a:gd name="connsiteX7" fmla="*/ 0 w 1788566"/>
                <a:gd name="connsiteY7" fmla="*/ 3302351 h 3600451"/>
                <a:gd name="connsiteX8" fmla="*/ 0 w 1788566"/>
                <a:gd name="connsiteY8" fmla="*/ 298100 h 3600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8566" h="3600451">
                  <a:moveTo>
                    <a:pt x="0" y="298100"/>
                  </a:moveTo>
                  <a:cubicBezTo>
                    <a:pt x="0" y="133464"/>
                    <a:pt x="133464" y="0"/>
                    <a:pt x="298100" y="0"/>
                  </a:cubicBezTo>
                  <a:lnTo>
                    <a:pt x="1490466" y="0"/>
                  </a:lnTo>
                  <a:cubicBezTo>
                    <a:pt x="1655102" y="0"/>
                    <a:pt x="1788566" y="133464"/>
                    <a:pt x="1788566" y="298100"/>
                  </a:cubicBezTo>
                  <a:lnTo>
                    <a:pt x="1788566" y="3302351"/>
                  </a:lnTo>
                  <a:cubicBezTo>
                    <a:pt x="1788566" y="3466987"/>
                    <a:pt x="1655102" y="3600451"/>
                    <a:pt x="1490466" y="3600451"/>
                  </a:cubicBezTo>
                  <a:lnTo>
                    <a:pt x="298100" y="3600451"/>
                  </a:lnTo>
                  <a:cubicBezTo>
                    <a:pt x="133464" y="3600451"/>
                    <a:pt x="0" y="3466987"/>
                    <a:pt x="0" y="3302351"/>
                  </a:cubicBezTo>
                  <a:lnTo>
                    <a:pt x="0" y="298100"/>
                  </a:lnTo>
                  <a:close/>
                </a:path>
              </a:pathLst>
            </a:custGeom>
          </p:spPr>
          <p:style>
            <a:lnRef idx="1">
              <a:schemeClr val="accent1"/>
            </a:lnRef>
            <a:fillRef idx="2">
              <a:schemeClr val="accent1"/>
            </a:fillRef>
            <a:effectRef idx="1">
              <a:schemeClr val="accent1"/>
            </a:effectRef>
            <a:fontRef idx="minor">
              <a:schemeClr val="dk1"/>
            </a:fontRef>
          </p:style>
          <p:txBody>
            <a:bodyPr spcFirstLastPara="0" vert="horz" wrap="square" lIns="163511" tIns="125411" rIns="163511" bIns="125411" numCol="1" spcCol="1270" anchor="ctr" anchorCtr="0">
              <a:noAutofit/>
            </a:bodyPr>
            <a:lstStyle/>
            <a:p>
              <a:pPr marL="273050">
                <a:lnSpc>
                  <a:spcPct val="150000"/>
                </a:lnSpc>
                <a:spcAft>
                  <a:spcPts val="300"/>
                </a:spcAft>
                <a:defRPr/>
              </a:pPr>
              <a:r>
                <a:rPr lang="tr-TR" sz="1600" b="1" dirty="0">
                  <a:solidFill>
                    <a:schemeClr val="tx1">
                      <a:lumMod val="85000"/>
                      <a:lumOff val="15000"/>
                    </a:schemeClr>
                  </a:solidFill>
                  <a:latin typeface="Segoe UI" panose="020B0502040204020203" pitchFamily="34" charset="0"/>
                  <a:cs typeface="Segoe UI" panose="020B0502040204020203" pitchFamily="34" charset="0"/>
                </a:rPr>
                <a:t>Risk Süreci</a:t>
              </a:r>
            </a:p>
          </p:txBody>
        </p:sp>
      </p:grpSp>
    </p:spTree>
    <p:extLst>
      <p:ext uri="{BB962C8B-B14F-4D97-AF65-F5344CB8AC3E}">
        <p14:creationId xmlns:p14="http://schemas.microsoft.com/office/powerpoint/2010/main" val="4045894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0" y="0"/>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YÖNETİMİ TAKVİMİ</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374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3</a:t>
            </a:fld>
            <a:endParaRPr lang="tr-TR"/>
          </a:p>
        </p:txBody>
      </p:sp>
      <p:grpSp>
        <p:nvGrpSpPr>
          <p:cNvPr id="7" name="Grup 6">
            <a:extLst>
              <a:ext uri="{FF2B5EF4-FFF2-40B4-BE49-F238E27FC236}">
                <a16:creationId xmlns:a16="http://schemas.microsoft.com/office/drawing/2014/main" id="{20021F88-086A-46F4-A7A1-C0B1860CB895}"/>
              </a:ext>
            </a:extLst>
          </p:cNvPr>
          <p:cNvGrpSpPr/>
          <p:nvPr/>
        </p:nvGrpSpPr>
        <p:grpSpPr>
          <a:xfrm>
            <a:off x="1689775" y="2859936"/>
            <a:ext cx="8874464" cy="3626428"/>
            <a:chOff x="2194626" y="1548821"/>
            <a:chExt cx="9665844" cy="4542586"/>
          </a:xfrm>
        </p:grpSpPr>
        <p:sp>
          <p:nvSpPr>
            <p:cNvPr id="10" name="Dikdörtgen 9">
              <a:extLst>
                <a:ext uri="{FF2B5EF4-FFF2-40B4-BE49-F238E27FC236}">
                  <a16:creationId xmlns:a16="http://schemas.microsoft.com/office/drawing/2014/main" id="{74A14CAF-A520-4F07-AB71-364A9EE29076}"/>
                </a:ext>
              </a:extLst>
            </p:cNvPr>
            <p:cNvSpPr/>
            <p:nvPr/>
          </p:nvSpPr>
          <p:spPr>
            <a:xfrm>
              <a:off x="2194626" y="3997216"/>
              <a:ext cx="914400" cy="868417"/>
            </a:xfrm>
            <a:prstGeom prst="rect">
              <a:avLst/>
            </a:prstGeom>
            <a:solidFill>
              <a:srgbClr val="30524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tr-TR" sz="2000" dirty="0">
                <a:cs typeface="ARIAL" panose="020B0604020202020204" pitchFamily="34" charset="0"/>
              </a:endParaRPr>
            </a:p>
          </p:txBody>
        </p:sp>
        <p:sp>
          <p:nvSpPr>
            <p:cNvPr id="8" name="Dikdörtgen 7">
              <a:extLst>
                <a:ext uri="{FF2B5EF4-FFF2-40B4-BE49-F238E27FC236}">
                  <a16:creationId xmlns:a16="http://schemas.microsoft.com/office/drawing/2014/main" id="{528635D7-5F36-4BBE-93B0-BF5DB5F18C61}"/>
                </a:ext>
              </a:extLst>
            </p:cNvPr>
            <p:cNvSpPr/>
            <p:nvPr/>
          </p:nvSpPr>
          <p:spPr>
            <a:xfrm>
              <a:off x="2228191" y="5216419"/>
              <a:ext cx="914400" cy="874987"/>
            </a:xfrm>
            <a:prstGeom prst="rect">
              <a:avLst/>
            </a:prstGeom>
            <a:solidFill>
              <a:schemeClr val="accent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tr-TR" sz="2000" dirty="0">
                <a:cs typeface="ARIAL" panose="020B0604020202020204" pitchFamily="34" charset="0"/>
              </a:endParaRPr>
            </a:p>
          </p:txBody>
        </p:sp>
        <p:sp>
          <p:nvSpPr>
            <p:cNvPr id="13" name="Dikdörtgen 12">
              <a:extLst>
                <a:ext uri="{FF2B5EF4-FFF2-40B4-BE49-F238E27FC236}">
                  <a16:creationId xmlns:a16="http://schemas.microsoft.com/office/drawing/2014/main" id="{F8FF607D-9BCD-4254-BD67-CD2F600F7809}"/>
                </a:ext>
              </a:extLst>
            </p:cNvPr>
            <p:cNvSpPr/>
            <p:nvPr/>
          </p:nvSpPr>
          <p:spPr>
            <a:xfrm>
              <a:off x="2228191" y="2772756"/>
              <a:ext cx="914400" cy="874987"/>
            </a:xfrm>
            <a:prstGeom prst="rect">
              <a:avLst/>
            </a:prstGeom>
            <a:solidFill>
              <a:schemeClr val="accent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tr-TR" sz="2000" dirty="0">
                <a:cs typeface="ARIAL" panose="020B0604020202020204" pitchFamily="34" charset="0"/>
              </a:endParaRPr>
            </a:p>
          </p:txBody>
        </p:sp>
        <p:sp>
          <p:nvSpPr>
            <p:cNvPr id="15" name="Dikdörtgen 14">
              <a:extLst>
                <a:ext uri="{FF2B5EF4-FFF2-40B4-BE49-F238E27FC236}">
                  <a16:creationId xmlns:a16="http://schemas.microsoft.com/office/drawing/2014/main" id="{338B87FD-AC58-4B22-B128-88E43C11B8FC}"/>
                </a:ext>
              </a:extLst>
            </p:cNvPr>
            <p:cNvSpPr/>
            <p:nvPr/>
          </p:nvSpPr>
          <p:spPr>
            <a:xfrm>
              <a:off x="2216721" y="1548821"/>
              <a:ext cx="914400" cy="874987"/>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tr-TR" sz="2000" dirty="0">
                <a:cs typeface="ARIAL" panose="020B0604020202020204" pitchFamily="34" charset="0"/>
              </a:endParaRPr>
            </a:p>
          </p:txBody>
        </p:sp>
        <p:sp>
          <p:nvSpPr>
            <p:cNvPr id="16" name="Ok: Beşgen 15">
              <a:extLst>
                <a:ext uri="{FF2B5EF4-FFF2-40B4-BE49-F238E27FC236}">
                  <a16:creationId xmlns:a16="http://schemas.microsoft.com/office/drawing/2014/main" id="{15D4F504-52CC-42DA-8D5A-40FA8FA752DC}"/>
                </a:ext>
              </a:extLst>
            </p:cNvPr>
            <p:cNvSpPr/>
            <p:nvPr/>
          </p:nvSpPr>
          <p:spPr>
            <a:xfrm>
              <a:off x="3142591" y="2771446"/>
              <a:ext cx="6191162" cy="874986"/>
            </a:xfrm>
            <a:prstGeom prst="homePlate">
              <a:avLst/>
            </a:prstGeom>
            <a:solidFill>
              <a:schemeClr val="accent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lvl="0" algn="ctr" rtl="0"/>
              <a:r>
                <a:rPr lang="tr-TR" sz="2000" dirty="0">
                  <a:cs typeface="ARIAL" panose="020B0604020202020204" pitchFamily="34" charset="0"/>
                </a:rPr>
                <a:t>İç Kontrol İzleme Yönlendirme Kurulunun Toplanması </a:t>
              </a:r>
            </a:p>
          </p:txBody>
        </p:sp>
        <p:sp>
          <p:nvSpPr>
            <p:cNvPr id="17" name="Ok: Beşgen 16">
              <a:extLst>
                <a:ext uri="{FF2B5EF4-FFF2-40B4-BE49-F238E27FC236}">
                  <a16:creationId xmlns:a16="http://schemas.microsoft.com/office/drawing/2014/main" id="{5BD7564B-6051-4035-B38D-3AA3081225EA}"/>
                </a:ext>
              </a:extLst>
            </p:cNvPr>
            <p:cNvSpPr/>
            <p:nvPr/>
          </p:nvSpPr>
          <p:spPr>
            <a:xfrm>
              <a:off x="3142594" y="3993934"/>
              <a:ext cx="6213750" cy="874986"/>
            </a:xfrm>
            <a:prstGeom prst="homePlate">
              <a:avLst/>
            </a:prstGeom>
            <a:solidFill>
              <a:srgbClr val="30524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tr-TR" sz="2000" dirty="0">
                  <a:cs typeface="ARIAL" panose="020B0604020202020204" pitchFamily="34" charset="0"/>
                </a:rPr>
                <a:t>Bakanlık Makamı Onayı</a:t>
              </a:r>
            </a:p>
          </p:txBody>
        </p:sp>
        <p:sp>
          <p:nvSpPr>
            <p:cNvPr id="18" name="Ok: Beşgen 17">
              <a:extLst>
                <a:ext uri="{FF2B5EF4-FFF2-40B4-BE49-F238E27FC236}">
                  <a16:creationId xmlns:a16="http://schemas.microsoft.com/office/drawing/2014/main" id="{CCE6015B-6787-43CC-9C16-5EB1C69F2DA7}"/>
                </a:ext>
              </a:extLst>
            </p:cNvPr>
            <p:cNvSpPr/>
            <p:nvPr/>
          </p:nvSpPr>
          <p:spPr>
            <a:xfrm>
              <a:off x="3142593" y="5208543"/>
              <a:ext cx="2894084" cy="874986"/>
            </a:xfrm>
            <a:prstGeom prst="homePlate">
              <a:avLst/>
            </a:prstGeom>
            <a:solidFill>
              <a:schemeClr val="accent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lvl="0" algn="ctr" rtl="0"/>
              <a:r>
                <a:rPr lang="tr-TR" sz="2000" dirty="0">
                  <a:cs typeface="ARIAL" panose="020B0604020202020204" pitchFamily="34" charset="0"/>
                </a:rPr>
                <a:t>Risklerin İzlenmesi</a:t>
              </a:r>
            </a:p>
          </p:txBody>
        </p:sp>
        <p:sp>
          <p:nvSpPr>
            <p:cNvPr id="19" name="Akış Çizelgesi: Sonlandırıcı 18">
              <a:extLst>
                <a:ext uri="{FF2B5EF4-FFF2-40B4-BE49-F238E27FC236}">
                  <a16:creationId xmlns:a16="http://schemas.microsoft.com/office/drawing/2014/main" id="{C12F624F-EAC6-4414-B72F-27FF7E890916}"/>
                </a:ext>
              </a:extLst>
            </p:cNvPr>
            <p:cNvSpPr/>
            <p:nvPr/>
          </p:nvSpPr>
          <p:spPr>
            <a:xfrm>
              <a:off x="9413268" y="1548961"/>
              <a:ext cx="2417382" cy="874986"/>
            </a:xfrm>
            <a:prstGeom prst="flowChartTerminator">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tr-TR" sz="2000" dirty="0">
                  <a:cs typeface="ARIAL" panose="020B0604020202020204" pitchFamily="34" charset="0"/>
                </a:rPr>
                <a:t>01 Ekim</a:t>
              </a:r>
            </a:p>
          </p:txBody>
        </p:sp>
        <p:sp>
          <p:nvSpPr>
            <p:cNvPr id="20" name="Akış Çizelgesi: Sonlandırıcı 19">
              <a:extLst>
                <a:ext uri="{FF2B5EF4-FFF2-40B4-BE49-F238E27FC236}">
                  <a16:creationId xmlns:a16="http://schemas.microsoft.com/office/drawing/2014/main" id="{7E41C0FD-2FE0-46A8-92EC-FF99B81EBC2F}"/>
                </a:ext>
              </a:extLst>
            </p:cNvPr>
            <p:cNvSpPr/>
            <p:nvPr/>
          </p:nvSpPr>
          <p:spPr>
            <a:xfrm>
              <a:off x="9423206" y="2771452"/>
              <a:ext cx="2417383" cy="874986"/>
            </a:xfrm>
            <a:prstGeom prst="flowChartTerminator">
              <a:avLst/>
            </a:prstGeom>
            <a:solidFill>
              <a:schemeClr val="accent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tr-TR" sz="2000" dirty="0">
                  <a:cs typeface="ARIAL" panose="020B0604020202020204" pitchFamily="34" charset="0"/>
                </a:rPr>
                <a:t>En geç 31 Aralık</a:t>
              </a:r>
            </a:p>
          </p:txBody>
        </p:sp>
        <p:sp>
          <p:nvSpPr>
            <p:cNvPr id="21" name="Akış Çizelgesi: Sonlandırıcı 20">
              <a:extLst>
                <a:ext uri="{FF2B5EF4-FFF2-40B4-BE49-F238E27FC236}">
                  <a16:creationId xmlns:a16="http://schemas.microsoft.com/office/drawing/2014/main" id="{2C546A62-92E4-43BE-9E82-310B602059F0}"/>
                </a:ext>
              </a:extLst>
            </p:cNvPr>
            <p:cNvSpPr/>
            <p:nvPr/>
          </p:nvSpPr>
          <p:spPr>
            <a:xfrm>
              <a:off x="9443089" y="3988681"/>
              <a:ext cx="2417381" cy="874986"/>
            </a:xfrm>
            <a:prstGeom prst="flowChartTerminator">
              <a:avLst/>
            </a:prstGeom>
            <a:solidFill>
              <a:srgbClr val="30524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tr-TR" sz="2000" dirty="0">
                  <a:cs typeface="ARIAL" panose="020B0604020202020204" pitchFamily="34" charset="0"/>
                </a:rPr>
                <a:t>En geç 31 Ocak</a:t>
              </a:r>
            </a:p>
          </p:txBody>
        </p:sp>
        <p:sp>
          <p:nvSpPr>
            <p:cNvPr id="22" name="Akış Çizelgesi: Sonlandırıcı 21">
              <a:extLst>
                <a:ext uri="{FF2B5EF4-FFF2-40B4-BE49-F238E27FC236}">
                  <a16:creationId xmlns:a16="http://schemas.microsoft.com/office/drawing/2014/main" id="{7DB9145A-4CEB-4977-BABE-245977050EA6}"/>
                </a:ext>
              </a:extLst>
            </p:cNvPr>
            <p:cNvSpPr/>
            <p:nvPr/>
          </p:nvSpPr>
          <p:spPr>
            <a:xfrm>
              <a:off x="6185762" y="5205911"/>
              <a:ext cx="5655380" cy="874986"/>
            </a:xfrm>
            <a:prstGeom prst="flowChartTerminator">
              <a:avLst/>
            </a:prstGeom>
            <a:solidFill>
              <a:schemeClr val="accent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tr-TR" sz="2000" dirty="0">
                  <a:cs typeface="ARIAL" panose="020B0604020202020204" pitchFamily="34" charset="0"/>
                </a:rPr>
                <a:t>30 Haziran ve 1 Ekim tarihlerinde yılda 2 defa</a:t>
              </a:r>
            </a:p>
          </p:txBody>
        </p:sp>
        <p:sp>
          <p:nvSpPr>
            <p:cNvPr id="23" name="Ok: Beşgen 22">
              <a:extLst>
                <a:ext uri="{FF2B5EF4-FFF2-40B4-BE49-F238E27FC236}">
                  <a16:creationId xmlns:a16="http://schemas.microsoft.com/office/drawing/2014/main" id="{32A5DE43-F63F-44EE-AEA9-99D9D5E2AD0E}"/>
                </a:ext>
              </a:extLst>
            </p:cNvPr>
            <p:cNvSpPr/>
            <p:nvPr/>
          </p:nvSpPr>
          <p:spPr>
            <a:xfrm>
              <a:off x="3142593" y="1548961"/>
              <a:ext cx="6191160" cy="874986"/>
            </a:xfrm>
            <a:prstGeom prst="homePlate">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lvl="0" algn="ctr" rtl="0"/>
              <a:r>
                <a:rPr lang="tr-TR" sz="2000" dirty="0">
                  <a:cs typeface="ARIAL" panose="020B0604020202020204" pitchFamily="34" charset="0"/>
                </a:rPr>
                <a:t>Birim Risklerinin SGB’ ye Bildirimi</a:t>
              </a:r>
            </a:p>
          </p:txBody>
        </p:sp>
        <p:pic>
          <p:nvPicPr>
            <p:cNvPr id="24" name="Grafik 23" descr="İşletmenin Büyümesi düz dolguyla">
              <a:extLst>
                <a:ext uri="{FF2B5EF4-FFF2-40B4-BE49-F238E27FC236}">
                  <a16:creationId xmlns:a16="http://schemas.microsoft.com/office/drawing/2014/main" id="{4026DD8E-A01C-465A-9EB8-C03875CEE83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77725" y="2797237"/>
              <a:ext cx="843785" cy="914401"/>
            </a:xfrm>
            <a:prstGeom prst="rect">
              <a:avLst/>
            </a:prstGeom>
          </p:spPr>
        </p:pic>
        <p:pic>
          <p:nvPicPr>
            <p:cNvPr id="25" name="Grafik 24" descr="Araştırma düz dolguyla">
              <a:extLst>
                <a:ext uri="{FF2B5EF4-FFF2-40B4-BE49-F238E27FC236}">
                  <a16:creationId xmlns:a16="http://schemas.microsoft.com/office/drawing/2014/main" id="{14F75A16-4B6A-48DD-9C4E-7F17140DAFA4}"/>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363471" y="5222989"/>
              <a:ext cx="704579" cy="868418"/>
            </a:xfrm>
            <a:prstGeom prst="rect">
              <a:avLst/>
            </a:prstGeom>
          </p:spPr>
        </p:pic>
        <p:pic>
          <p:nvPicPr>
            <p:cNvPr id="26" name="Grafik 25" descr="Kontrol listesi düz dolguyla">
              <a:extLst>
                <a:ext uri="{FF2B5EF4-FFF2-40B4-BE49-F238E27FC236}">
                  <a16:creationId xmlns:a16="http://schemas.microsoft.com/office/drawing/2014/main" id="{D93868CC-898D-43E5-9D1C-291802F674C9}"/>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261756" y="1560512"/>
              <a:ext cx="847270" cy="847270"/>
            </a:xfrm>
            <a:prstGeom prst="rect">
              <a:avLst/>
            </a:prstGeom>
          </p:spPr>
        </p:pic>
      </p:grpSp>
      <p:pic>
        <p:nvPicPr>
          <p:cNvPr id="27" name="Resim 26">
            <a:extLst>
              <a:ext uri="{FF2B5EF4-FFF2-40B4-BE49-F238E27FC236}">
                <a16:creationId xmlns:a16="http://schemas.microsoft.com/office/drawing/2014/main" id="{839D761C-92A6-4B33-9898-914E68F72B48}"/>
              </a:ext>
            </a:extLst>
          </p:cNvPr>
          <p:cNvPicPr>
            <a:picLocks noChangeAspect="1"/>
          </p:cNvPicPr>
          <p:nvPr/>
        </p:nvPicPr>
        <p:blipFill>
          <a:blip r:embed="rId9"/>
          <a:stretch>
            <a:fillRect/>
          </a:stretch>
        </p:blipFill>
        <p:spPr>
          <a:xfrm>
            <a:off x="1890785" y="4900820"/>
            <a:ext cx="478085" cy="572757"/>
          </a:xfrm>
          <a:prstGeom prst="rect">
            <a:avLst/>
          </a:prstGeom>
        </p:spPr>
      </p:pic>
      <p:sp>
        <p:nvSpPr>
          <p:cNvPr id="28" name="Dikdörtgen 27">
            <a:extLst>
              <a:ext uri="{FF2B5EF4-FFF2-40B4-BE49-F238E27FC236}">
                <a16:creationId xmlns:a16="http://schemas.microsoft.com/office/drawing/2014/main" id="{A77CE357-8701-47C9-ADBF-A43F1CF88A5F}"/>
              </a:ext>
            </a:extLst>
          </p:cNvPr>
          <p:cNvSpPr/>
          <p:nvPr/>
        </p:nvSpPr>
        <p:spPr>
          <a:xfrm>
            <a:off x="852056" y="2036009"/>
            <a:ext cx="10849476" cy="566950"/>
          </a:xfrm>
          <a:prstGeom prst="rect">
            <a:avLst/>
          </a:prstGeom>
        </p:spPr>
        <p:txBody>
          <a:bodyPr wrap="square">
            <a:spAutoFit/>
          </a:bodyPr>
          <a:lstStyle/>
          <a:p>
            <a:pPr marR="0" lvl="0" defTabSz="914400" rtl="0" eaLnBrk="1" fontAlgn="auto" latinLnBrk="0" hangingPunct="1">
              <a:lnSpc>
                <a:spcPct val="107000"/>
              </a:lnSpc>
              <a:spcBef>
                <a:spcPts val="0"/>
              </a:spcBef>
              <a:spcAft>
                <a:spcPts val="0"/>
              </a:spcAft>
              <a:buClrTx/>
              <a:buSzTx/>
              <a:tabLs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Bakanlığın kuruluş amaçları ile stratejik amaç ve hedeflerine ulaşmasına ve görevlerinin ifasına engel olabilecek veya beklenmeyen zararlara yol açabilecek durum ya da olayları ifade eder</a:t>
            </a:r>
            <a:r>
              <a:rPr lang="tr-TR" sz="1600" dirty="0">
                <a:solidFill>
                  <a:schemeClr val="tx1">
                    <a:lumMod val="85000"/>
                    <a:lumOff val="15000"/>
                  </a:schemeClr>
                </a:solidFill>
                <a:latin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299129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0" y="0"/>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YÖNETİMİ SÜRECİ – Tespit</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2520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4</a:t>
            </a:fld>
            <a:endParaRPr lang="tr-TR"/>
          </a:p>
        </p:txBody>
      </p:sp>
      <p:graphicFrame>
        <p:nvGraphicFramePr>
          <p:cNvPr id="2" name="Diyagram 1">
            <a:extLst>
              <a:ext uri="{FF2B5EF4-FFF2-40B4-BE49-F238E27FC236}">
                <a16:creationId xmlns:a16="http://schemas.microsoft.com/office/drawing/2014/main" id="{1D4B1274-ED02-4298-96BC-124CE5405B9A}"/>
              </a:ext>
            </a:extLst>
          </p:cNvPr>
          <p:cNvGraphicFramePr/>
          <p:nvPr>
            <p:extLst>
              <p:ext uri="{D42A27DB-BD31-4B8C-83A1-F6EECF244321}">
                <p14:modId xmlns:p14="http://schemas.microsoft.com/office/powerpoint/2010/main" val="2391897098"/>
              </p:ext>
            </p:extLst>
          </p:nvPr>
        </p:nvGraphicFramePr>
        <p:xfrm>
          <a:off x="3353191" y="2772382"/>
          <a:ext cx="5468025" cy="30546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5051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0" y="0"/>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YÖNETİMİ SÜRECİ</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2520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5</a:t>
            </a:fld>
            <a:endParaRPr lang="tr-TR"/>
          </a:p>
        </p:txBody>
      </p:sp>
      <p:pic>
        <p:nvPicPr>
          <p:cNvPr id="7" name="Picture 3" descr="3">
            <a:extLst>
              <a:ext uri="{FF2B5EF4-FFF2-40B4-BE49-F238E27FC236}">
                <a16:creationId xmlns:a16="http://schemas.microsoft.com/office/drawing/2014/main" id="{0C228931-08D5-41F3-8889-DBADE77429E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8240563" y="2859932"/>
            <a:ext cx="3823984" cy="1969669"/>
          </a:xfrm>
          <a:prstGeom prst="rect">
            <a:avLst/>
          </a:prstGeom>
          <a:noFill/>
          <a:extLst>
            <a:ext uri="{91240B29-F687-4F45-9708-019B960494DF}">
              <a14:hiddenLine xmlns:a14="http://schemas.microsoft.com/office/drawing/2010/main" w="50800">
                <a:solidFill>
                  <a:schemeClr val="tx1"/>
                </a:solidFill>
                <a:miter lim="800000"/>
                <a:headEnd/>
                <a:tailEnd/>
              </a14:hiddenLine>
            </a:ext>
          </a:extLst>
        </p:spPr>
      </p:pic>
      <p:pic>
        <p:nvPicPr>
          <p:cNvPr id="8" name="Picture 3" descr="1">
            <a:extLst>
              <a:ext uri="{FF2B5EF4-FFF2-40B4-BE49-F238E27FC236}">
                <a16:creationId xmlns:a16="http://schemas.microsoft.com/office/drawing/2014/main" id="{F46C5723-A0FB-4C46-BF6A-DF70261D261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a:xfrm>
            <a:off x="207079" y="3076585"/>
            <a:ext cx="3673759" cy="1789973"/>
          </a:xfrm>
          <a:prstGeom prst="rect">
            <a:avLst/>
          </a:prstGeom>
          <a:noFill/>
          <a:extLst>
            <a:ext uri="{91240B29-F687-4F45-9708-019B960494DF}">
              <a14:hiddenLine xmlns:a14="http://schemas.microsoft.com/office/drawing/2010/main" w="50800">
                <a:solidFill>
                  <a:schemeClr val="tx1"/>
                </a:solidFill>
                <a:miter lim="800000"/>
                <a:headEnd/>
                <a:tailEnd/>
              </a14:hiddenLine>
            </a:ext>
          </a:extLst>
        </p:spPr>
      </p:pic>
      <p:pic>
        <p:nvPicPr>
          <p:cNvPr id="9" name="Picture 3" descr="2">
            <a:extLst>
              <a:ext uri="{FF2B5EF4-FFF2-40B4-BE49-F238E27FC236}">
                <a16:creationId xmlns:a16="http://schemas.microsoft.com/office/drawing/2014/main" id="{FDAEE72D-BF6A-4CD7-8F08-C8C5992F8DC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a:xfrm>
            <a:off x="4173573" y="2996123"/>
            <a:ext cx="3884163" cy="1850007"/>
          </a:xfrm>
          <a:prstGeom prst="rect">
            <a:avLst/>
          </a:prstGeom>
          <a:noFill/>
          <a:extLst>
            <a:ext uri="{91240B29-F687-4F45-9708-019B960494DF}">
              <a14:hiddenLine xmlns:a14="http://schemas.microsoft.com/office/drawing/2010/main" w="50800">
                <a:solidFill>
                  <a:schemeClr val="tx1"/>
                </a:solidFill>
                <a:miter lim="800000"/>
                <a:headEnd/>
                <a:tailEnd/>
              </a14:hiddenLine>
            </a:ext>
          </a:extLst>
        </p:spPr>
      </p:pic>
      <p:cxnSp>
        <p:nvCxnSpPr>
          <p:cNvPr id="4" name="Düz Bağlayıcı 3">
            <a:extLst>
              <a:ext uri="{FF2B5EF4-FFF2-40B4-BE49-F238E27FC236}">
                <a16:creationId xmlns:a16="http://schemas.microsoft.com/office/drawing/2014/main" id="{54A0A4C1-610B-4B9F-81EE-79FB0E278A61}"/>
              </a:ext>
            </a:extLst>
          </p:cNvPr>
          <p:cNvCxnSpPr/>
          <p:nvPr/>
        </p:nvCxnSpPr>
        <p:spPr>
          <a:xfrm>
            <a:off x="4056434" y="2247089"/>
            <a:ext cx="0" cy="319076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3" name="Düz Bağlayıcı 12">
            <a:extLst>
              <a:ext uri="{FF2B5EF4-FFF2-40B4-BE49-F238E27FC236}">
                <a16:creationId xmlns:a16="http://schemas.microsoft.com/office/drawing/2014/main" id="{284FA624-F0ED-42F4-864D-BB9EF5BB6943}"/>
              </a:ext>
            </a:extLst>
          </p:cNvPr>
          <p:cNvCxnSpPr/>
          <p:nvPr/>
        </p:nvCxnSpPr>
        <p:spPr>
          <a:xfrm>
            <a:off x="8177729" y="2247088"/>
            <a:ext cx="0" cy="3190765"/>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7876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0" y="0"/>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YÖNETİMİ SÜRECİ – Tespit</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482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6</a:t>
            </a:fld>
            <a:endParaRPr lang="tr-TR"/>
          </a:p>
        </p:txBody>
      </p:sp>
      <p:sp>
        <p:nvSpPr>
          <p:cNvPr id="15" name="Metin kutusu 14">
            <a:extLst>
              <a:ext uri="{FF2B5EF4-FFF2-40B4-BE49-F238E27FC236}">
                <a16:creationId xmlns:a16="http://schemas.microsoft.com/office/drawing/2014/main" id="{EE062D81-32AC-41EF-BAE9-68656F8F5AFD}"/>
              </a:ext>
            </a:extLst>
          </p:cNvPr>
          <p:cNvSpPr txBox="1"/>
          <p:nvPr/>
        </p:nvSpPr>
        <p:spPr>
          <a:xfrm>
            <a:off x="496111" y="1986280"/>
            <a:ext cx="11196536" cy="4676537"/>
          </a:xfrm>
          <a:prstGeom prst="rect">
            <a:avLst/>
          </a:prstGeom>
          <a:noFill/>
        </p:spPr>
        <p:txBody>
          <a:bodyPr wrap="square">
            <a:spAutoFit/>
          </a:bodyPr>
          <a:lstStyle/>
          <a:p>
            <a:pPr marL="623888" indent="-350838">
              <a:lnSpc>
                <a:spcPct val="150000"/>
              </a:lnSpc>
              <a:spcAft>
                <a:spcPts val="300"/>
              </a:spcAft>
              <a:buFont typeface="Wingdings" panose="05000000000000000000" pitchFamily="2" charset="2"/>
              <a:buChar char="q"/>
              <a:defRPr/>
            </a:pPr>
            <a:r>
              <a:rPr lang="tr-TR" sz="1400" dirty="0">
                <a:solidFill>
                  <a:schemeClr val="accent1"/>
                </a:solidFill>
                <a:latin typeface="Segoe UI" panose="020B0502040204020203" pitchFamily="34" charset="0"/>
                <a:cs typeface="Segoe UI" panose="020B0502040204020203" pitchFamily="34" charset="0"/>
              </a:rPr>
              <a:t>Doğru Tespit Edilmiş Risk Örnekleri:</a:t>
            </a:r>
          </a:p>
          <a:p>
            <a:pPr marL="623888" indent="-350838">
              <a:lnSpc>
                <a:spcPct val="150000"/>
              </a:lnSpc>
              <a:spcAft>
                <a:spcPts val="300"/>
              </a:spcAft>
              <a:buFont typeface="Arial" panose="020B0604020202020204" pitchFamily="34" charset="0"/>
              <a:buChar char="•"/>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Tahsilat işlemlerinin aksaması riski</a:t>
            </a:r>
          </a:p>
          <a:p>
            <a:pPr marL="623888" indent="-350838">
              <a:lnSpc>
                <a:spcPct val="150000"/>
              </a:lnSpc>
              <a:spcAft>
                <a:spcPts val="300"/>
              </a:spcAft>
              <a:buFont typeface="Arial" panose="020B0604020202020204" pitchFamily="34" charset="0"/>
              <a:buChar char="•"/>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Kontrol faaliyetlerinin aksaması ya da yapılamaması riski</a:t>
            </a:r>
          </a:p>
          <a:p>
            <a:pPr marL="623888" indent="-350838">
              <a:lnSpc>
                <a:spcPct val="150000"/>
              </a:lnSpc>
              <a:spcAft>
                <a:spcPts val="300"/>
              </a:spcAft>
              <a:buFont typeface="Arial" panose="020B0604020202020204" pitchFamily="34" charset="0"/>
              <a:buChar char="•"/>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Firma mağduriyetlerinin yaşanması riski</a:t>
            </a:r>
          </a:p>
          <a:p>
            <a:pPr marL="623888" indent="-350838">
              <a:lnSpc>
                <a:spcPct val="150000"/>
              </a:lnSpc>
              <a:spcAft>
                <a:spcPts val="300"/>
              </a:spcAft>
              <a:buFont typeface="Arial" panose="020B0604020202020204" pitchFamily="34" charset="0"/>
              <a:buChar char="•"/>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Bozuk balıkların yem olarak canlı balıklara verilmesi sonucu balıklarda oluşabilecek olumsuz etkiler ve ekonomik kayıplar</a:t>
            </a:r>
          </a:p>
          <a:p>
            <a:pPr marL="623888" indent="-350838">
              <a:lnSpc>
                <a:spcPct val="150000"/>
              </a:lnSpc>
              <a:spcAft>
                <a:spcPts val="300"/>
              </a:spcAft>
              <a:buFont typeface="Arial" panose="020B0604020202020204" pitchFamily="34" charset="0"/>
              <a:buChar char="•"/>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Belgede Sahtecilik Riski</a:t>
            </a:r>
          </a:p>
          <a:p>
            <a:pPr marL="623888" indent="-350838">
              <a:lnSpc>
                <a:spcPct val="150000"/>
              </a:lnSpc>
              <a:spcAft>
                <a:spcPts val="300"/>
              </a:spcAft>
              <a:buFont typeface="Arial" panose="020B0604020202020204" pitchFamily="34" charset="0"/>
              <a:buChar char="•"/>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Referans materyallerin bozulması riski</a:t>
            </a:r>
          </a:p>
          <a:p>
            <a:pPr marL="623888" indent="-350838">
              <a:lnSpc>
                <a:spcPct val="150000"/>
              </a:lnSpc>
              <a:spcAft>
                <a:spcPts val="300"/>
              </a:spcAft>
              <a:buFont typeface="Arial" panose="020B0604020202020204" pitchFamily="34" charset="0"/>
              <a:buChar char="•"/>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Eksik yada hatalı ücretlendirme riski</a:t>
            </a:r>
          </a:p>
          <a:p>
            <a:pPr marL="623888" indent="-350838">
              <a:lnSpc>
                <a:spcPct val="150000"/>
              </a:lnSpc>
              <a:spcAft>
                <a:spcPts val="300"/>
              </a:spcAft>
              <a:buFont typeface="Arial" panose="020B0604020202020204" pitchFamily="34" charset="0"/>
              <a:buChar char="•"/>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Numunelerin analizinde kullanılan cihazların uzun süreli arızası veya hizmet verememe durumu sonucu patolojik teşhis hizmeti verilememesi riski</a:t>
            </a:r>
          </a:p>
          <a:p>
            <a:pPr marL="623888" indent="-350838">
              <a:lnSpc>
                <a:spcPct val="150000"/>
              </a:lnSpc>
              <a:spcAft>
                <a:spcPts val="300"/>
              </a:spcAft>
              <a:buFont typeface="Wingdings" panose="05000000000000000000" pitchFamily="2" charset="2"/>
              <a:buChar char="q"/>
              <a:defRPr/>
            </a:pPr>
            <a:r>
              <a:rPr lang="tr-TR" sz="1400" b="1" dirty="0">
                <a:solidFill>
                  <a:srgbClr val="C00000"/>
                </a:solidFill>
                <a:latin typeface="Segoe UI" panose="020B0502040204020203" pitchFamily="34" charset="0"/>
                <a:cs typeface="Segoe UI" panose="020B0502040204020203" pitchFamily="34" charset="0"/>
              </a:rPr>
              <a:t>Doğru Tespit Edilmemiş Risk Örnekleri:</a:t>
            </a:r>
          </a:p>
          <a:p>
            <a:pPr marL="623888" indent="-350838">
              <a:lnSpc>
                <a:spcPct val="150000"/>
              </a:lnSpc>
              <a:spcAft>
                <a:spcPts val="300"/>
              </a:spcAft>
              <a:buFont typeface="Arial" panose="020B0604020202020204" pitchFamily="34" charset="0"/>
              <a:buChar char="•"/>
              <a:defRPr/>
            </a:pPr>
            <a:r>
              <a:rPr lang="nn-NO" sz="1400" dirty="0">
                <a:solidFill>
                  <a:schemeClr val="tx1">
                    <a:lumMod val="85000"/>
                    <a:lumOff val="15000"/>
                  </a:schemeClr>
                </a:solidFill>
                <a:latin typeface="Segoe UI" panose="020B0502040204020203" pitchFamily="34" charset="0"/>
                <a:cs typeface="Segoe UI" panose="020B0502040204020203" pitchFamily="34" charset="0"/>
              </a:rPr>
              <a:t>Bilgi Teknolojileri konusunda çalışmaların eksik olması.</a:t>
            </a:r>
            <a:endParaRPr lang="tr-TR" sz="1400" dirty="0">
              <a:solidFill>
                <a:schemeClr val="tx1">
                  <a:lumMod val="85000"/>
                  <a:lumOff val="15000"/>
                </a:schemeClr>
              </a:solidFill>
              <a:latin typeface="Segoe UI" panose="020B0502040204020203" pitchFamily="34" charset="0"/>
              <a:cs typeface="Segoe UI" panose="020B0502040204020203" pitchFamily="34" charset="0"/>
            </a:endParaRPr>
          </a:p>
          <a:p>
            <a:pPr marL="623888" indent="-350838">
              <a:lnSpc>
                <a:spcPct val="150000"/>
              </a:lnSpc>
              <a:spcAft>
                <a:spcPts val="300"/>
              </a:spcAft>
              <a:buFont typeface="Arial" panose="020B0604020202020204" pitchFamily="34" charset="0"/>
              <a:buChar char="•"/>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İş Sağlığı  ve Güvenliğine ilişkin riskler</a:t>
            </a:r>
          </a:p>
        </p:txBody>
      </p:sp>
    </p:spTree>
    <p:extLst>
      <p:ext uri="{BB962C8B-B14F-4D97-AF65-F5344CB8AC3E}">
        <p14:creationId xmlns:p14="http://schemas.microsoft.com/office/powerpoint/2010/main" val="930493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0" y="0"/>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YÖNETİMİ SÜRECİ – Puanlama</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482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7</a:t>
            </a:fld>
            <a:endParaRPr lang="tr-TR"/>
          </a:p>
        </p:txBody>
      </p:sp>
      <p:sp>
        <p:nvSpPr>
          <p:cNvPr id="15" name="Metin kutusu 14">
            <a:extLst>
              <a:ext uri="{FF2B5EF4-FFF2-40B4-BE49-F238E27FC236}">
                <a16:creationId xmlns:a16="http://schemas.microsoft.com/office/drawing/2014/main" id="{EE062D81-32AC-41EF-BAE9-68656F8F5AFD}"/>
              </a:ext>
            </a:extLst>
          </p:cNvPr>
          <p:cNvSpPr txBox="1"/>
          <p:nvPr/>
        </p:nvSpPr>
        <p:spPr>
          <a:xfrm>
            <a:off x="496111" y="2414299"/>
            <a:ext cx="5068110" cy="3476208"/>
          </a:xfrm>
          <a:prstGeom prst="rect">
            <a:avLst/>
          </a:prstGeom>
          <a:noFill/>
        </p:spPr>
        <p:txBody>
          <a:bodyPr wrap="square">
            <a:spAutoFit/>
          </a:bodyPr>
          <a:lstStyle/>
          <a:p>
            <a:pPr marL="273050">
              <a:lnSpc>
                <a:spcPct val="150000"/>
              </a:lnSpc>
              <a:spcAft>
                <a:spcPts val="300"/>
              </a:spcAft>
              <a:defRPr/>
            </a:pPr>
            <a:r>
              <a:rPr lang="tr-TR" sz="1400" dirty="0">
                <a:solidFill>
                  <a:schemeClr val="accent1"/>
                </a:solidFill>
                <a:latin typeface="Segoe UI" panose="020B0502040204020203" pitchFamily="34" charset="0"/>
                <a:cs typeface="Segoe UI" panose="020B0502040204020203" pitchFamily="34" charset="0"/>
              </a:rPr>
              <a:t>Etki ve İhtimal Analizi:</a:t>
            </a:r>
          </a:p>
          <a:p>
            <a:pPr marL="273050">
              <a:lnSpc>
                <a:spcPct val="150000"/>
              </a:lnSpc>
              <a:spcAft>
                <a:spcPts val="3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Olayların ortaya çıkması halinde doğuracağı hasarın büyüklüğüne etki; </a:t>
            </a:r>
          </a:p>
          <a:p>
            <a:pPr marL="273050">
              <a:lnSpc>
                <a:spcPct val="150000"/>
              </a:lnSpc>
              <a:spcAft>
                <a:spcPts val="3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Olayların ve sonuçlarının ortaya çıkma olasılıklarına ise ihtimal denir.</a:t>
            </a:r>
          </a:p>
          <a:p>
            <a:pPr marL="273050">
              <a:lnSpc>
                <a:spcPct val="150000"/>
              </a:lnSpc>
              <a:spcAft>
                <a:spcPts val="300"/>
              </a:spcAft>
              <a:defRPr/>
            </a:pPr>
            <a:endParaRPr lang="tr-TR" sz="1400" dirty="0">
              <a:solidFill>
                <a:schemeClr val="accent1"/>
              </a:solidFill>
              <a:latin typeface="Segoe UI" panose="020B0502040204020203" pitchFamily="34" charset="0"/>
              <a:cs typeface="Segoe UI" panose="020B0502040204020203" pitchFamily="34" charset="0"/>
            </a:endParaRPr>
          </a:p>
          <a:p>
            <a:pPr marL="273050">
              <a:lnSpc>
                <a:spcPct val="150000"/>
              </a:lnSpc>
              <a:spcAft>
                <a:spcPts val="300"/>
              </a:spcAft>
              <a:defRPr/>
            </a:pPr>
            <a:r>
              <a:rPr lang="tr-TR" sz="1400" dirty="0">
                <a:solidFill>
                  <a:srgbClr val="C00000"/>
                </a:solidFill>
                <a:latin typeface="Segoe UI" panose="020B0502040204020203" pitchFamily="34" charset="0"/>
                <a:cs typeface="Segoe UI" panose="020B0502040204020203" pitchFamily="34" charset="0"/>
              </a:rPr>
              <a:t>Risk İştahı Seviyesi:</a:t>
            </a:r>
          </a:p>
          <a:p>
            <a:pPr marL="273050">
              <a:lnSpc>
                <a:spcPct val="150000"/>
              </a:lnSpc>
              <a:spcAft>
                <a:spcPts val="3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Bakanlığın üstlenmeyi göze aldığı risk düzeyini ifade eder ve İKİYK tarafından alınan karar ile bu sene için 15 puan olarak belirlenmiştir.</a:t>
            </a:r>
          </a:p>
        </p:txBody>
      </p:sp>
      <p:graphicFrame>
        <p:nvGraphicFramePr>
          <p:cNvPr id="7" name="Tablo 6">
            <a:extLst>
              <a:ext uri="{FF2B5EF4-FFF2-40B4-BE49-F238E27FC236}">
                <a16:creationId xmlns:a16="http://schemas.microsoft.com/office/drawing/2014/main" id="{3C053EA4-2764-47EA-BE6A-005214AB5F91}"/>
              </a:ext>
            </a:extLst>
          </p:cNvPr>
          <p:cNvGraphicFramePr>
            <a:graphicFrameLocks noGrp="1"/>
          </p:cNvGraphicFramePr>
          <p:nvPr>
            <p:extLst>
              <p:ext uri="{D42A27DB-BD31-4B8C-83A1-F6EECF244321}">
                <p14:modId xmlns:p14="http://schemas.microsoft.com/office/powerpoint/2010/main" val="24547539"/>
              </p:ext>
            </p:extLst>
          </p:nvPr>
        </p:nvGraphicFramePr>
        <p:xfrm>
          <a:off x="5554959" y="2330590"/>
          <a:ext cx="6206094" cy="4040503"/>
        </p:xfrm>
        <a:graphic>
          <a:graphicData uri="http://schemas.openxmlformats.org/drawingml/2006/table">
            <a:tbl>
              <a:tblPr firstRow="1" firstCol="1" bandRow="1">
                <a:tableStyleId>{5C22544A-7EE6-4342-B048-85BDC9FD1C3A}</a:tableStyleId>
              </a:tblPr>
              <a:tblGrid>
                <a:gridCol w="1173420">
                  <a:extLst>
                    <a:ext uri="{9D8B030D-6E8A-4147-A177-3AD203B41FA5}">
                      <a16:colId xmlns:a16="http://schemas.microsoft.com/office/drawing/2014/main" val="2029843424"/>
                    </a:ext>
                  </a:extLst>
                </a:gridCol>
                <a:gridCol w="2581527">
                  <a:extLst>
                    <a:ext uri="{9D8B030D-6E8A-4147-A177-3AD203B41FA5}">
                      <a16:colId xmlns:a16="http://schemas.microsoft.com/office/drawing/2014/main" val="2902098825"/>
                    </a:ext>
                  </a:extLst>
                </a:gridCol>
                <a:gridCol w="2451147">
                  <a:extLst>
                    <a:ext uri="{9D8B030D-6E8A-4147-A177-3AD203B41FA5}">
                      <a16:colId xmlns:a16="http://schemas.microsoft.com/office/drawing/2014/main" val="1142861743"/>
                    </a:ext>
                  </a:extLst>
                </a:gridCol>
              </a:tblGrid>
              <a:tr h="236304">
                <a:tc>
                  <a:txBody>
                    <a:bodyPr/>
                    <a:lstStyle/>
                    <a:p>
                      <a:pPr>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44155" marR="44155" marT="0" marB="0" anchor="b"/>
                </a:tc>
                <a:tc>
                  <a:txBody>
                    <a:bodyPr/>
                    <a:lstStyle/>
                    <a:p>
                      <a:pPr>
                        <a:spcAft>
                          <a:spcPts val="0"/>
                        </a:spcAft>
                      </a:pPr>
                      <a:r>
                        <a:rPr lang="tr-TR" sz="1400" dirty="0">
                          <a:solidFill>
                            <a:schemeClr val="tx1"/>
                          </a:solidFill>
                          <a:effectLst/>
                          <a:latin typeface="Arial" panose="020B0604020202020204" pitchFamily="34" charset="0"/>
                          <a:cs typeface="Arial" panose="020B0604020202020204" pitchFamily="34" charset="0"/>
                        </a:rPr>
                        <a:t>Etki </a:t>
                      </a:r>
                      <a:endParaRPr lang="tr-TR"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4155" marR="44155" marT="0" marB="0" anchor="ctr"/>
                </a:tc>
                <a:tc>
                  <a:txBody>
                    <a:bodyPr/>
                    <a:lstStyle/>
                    <a:p>
                      <a:pPr>
                        <a:spcAft>
                          <a:spcPts val="0"/>
                        </a:spcAft>
                      </a:pPr>
                      <a:r>
                        <a:rPr lang="tr-TR" sz="1400" dirty="0">
                          <a:solidFill>
                            <a:schemeClr val="tx1"/>
                          </a:solidFill>
                          <a:effectLst/>
                          <a:latin typeface="Arial" panose="020B0604020202020204" pitchFamily="34" charset="0"/>
                          <a:cs typeface="Arial" panose="020B0604020202020204" pitchFamily="34" charset="0"/>
                        </a:rPr>
                        <a:t>İhtimal </a:t>
                      </a:r>
                      <a:endParaRPr lang="tr-TR"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4155" marR="44155" marT="0" marB="0" anchor="ctr"/>
                </a:tc>
                <a:extLst>
                  <a:ext uri="{0D108BD9-81ED-4DB2-BD59-A6C34878D82A}">
                    <a16:rowId xmlns:a16="http://schemas.microsoft.com/office/drawing/2014/main" val="3009580996"/>
                  </a:ext>
                </a:extLst>
              </a:tr>
              <a:tr h="1198612">
                <a:tc>
                  <a:txBody>
                    <a:bodyPr/>
                    <a:lstStyle/>
                    <a:p>
                      <a:pPr algn="ctr">
                        <a:spcAft>
                          <a:spcPts val="0"/>
                        </a:spcAft>
                      </a:pPr>
                      <a:r>
                        <a:rPr lang="tr-TR" sz="1100" dirty="0">
                          <a:effectLst/>
                          <a:latin typeface="Arial" panose="020B0604020202020204" pitchFamily="34" charset="0"/>
                          <a:cs typeface="Arial" panose="020B0604020202020204" pitchFamily="34" charset="0"/>
                        </a:rPr>
                        <a:t>Yüksek (4-5)</a:t>
                      </a:r>
                      <a:endParaRPr lang="tr-TR" sz="1100" dirty="0">
                        <a:effectLst/>
                        <a:latin typeface="Arial" panose="020B0604020202020204" pitchFamily="34" charset="0"/>
                        <a:ea typeface="Times New Roman" panose="02020603050405020304" pitchFamily="18" charset="0"/>
                        <a:cs typeface="Arial" panose="020B0604020202020204" pitchFamily="34" charset="0"/>
                      </a:endParaRPr>
                    </a:p>
                  </a:txBody>
                  <a:tcPr marL="44155" marR="44155" marT="0" marB="0" anchor="ctr">
                    <a:solidFill>
                      <a:srgbClr val="990000"/>
                    </a:solidFill>
                  </a:tcPr>
                </a:tc>
                <a:tc>
                  <a:txBody>
                    <a:bodyPr/>
                    <a:lstStyle/>
                    <a:p>
                      <a:pPr algn="just">
                        <a:spcAft>
                          <a:spcPts val="0"/>
                        </a:spcAft>
                      </a:pPr>
                      <a:r>
                        <a:rPr lang="tr-TR" sz="1100" dirty="0">
                          <a:effectLst/>
                          <a:latin typeface="Arial" panose="020B0604020202020204" pitchFamily="34" charset="0"/>
                          <a:cs typeface="Arial" panose="020B0604020202020204" pitchFamily="34" charset="0"/>
                        </a:rPr>
                        <a:t>Stratejik hedeflere ulaşmamızı engelleyen, etkin ve verimli bir biçimde hizmet vermemizi engel olan, halkın Bakanlığımıza güvenini sarsan, can veya önemli bir maddi kayba sebep olan riskler ve benzeri durumlar</a:t>
                      </a:r>
                      <a:endParaRPr lang="tr-TR" sz="1100" dirty="0">
                        <a:effectLst/>
                        <a:latin typeface="Arial" panose="020B0604020202020204" pitchFamily="34" charset="0"/>
                        <a:ea typeface="Times New Roman" panose="02020603050405020304" pitchFamily="18" charset="0"/>
                        <a:cs typeface="Arial" panose="020B0604020202020204" pitchFamily="34" charset="0"/>
                      </a:endParaRPr>
                    </a:p>
                  </a:txBody>
                  <a:tcPr marL="44155" marR="44155" marT="0" marB="0" anchor="ctr"/>
                </a:tc>
                <a:tc>
                  <a:txBody>
                    <a:bodyPr/>
                    <a:lstStyle/>
                    <a:p>
                      <a:pPr algn="just">
                        <a:spcAft>
                          <a:spcPts val="0"/>
                        </a:spcAft>
                      </a:pPr>
                      <a:r>
                        <a:rPr lang="tr-TR" sz="1100" dirty="0">
                          <a:effectLst/>
                          <a:latin typeface="Arial" panose="020B0604020202020204" pitchFamily="34" charset="0"/>
                          <a:cs typeface="Arial" panose="020B0604020202020204" pitchFamily="34" charset="0"/>
                        </a:rPr>
                        <a:t>1 yıl içinde gerçekleşme ihtimali yüksek riskler</a:t>
                      </a:r>
                      <a:endParaRPr lang="tr-TR" sz="1100" dirty="0">
                        <a:effectLst/>
                        <a:latin typeface="Arial" panose="020B0604020202020204" pitchFamily="34" charset="0"/>
                        <a:ea typeface="Times New Roman" panose="02020603050405020304" pitchFamily="18" charset="0"/>
                        <a:cs typeface="Arial" panose="020B0604020202020204" pitchFamily="34" charset="0"/>
                      </a:endParaRPr>
                    </a:p>
                  </a:txBody>
                  <a:tcPr marL="44155" marR="44155" marT="0" marB="0" anchor="ctr"/>
                </a:tc>
                <a:extLst>
                  <a:ext uri="{0D108BD9-81ED-4DB2-BD59-A6C34878D82A}">
                    <a16:rowId xmlns:a16="http://schemas.microsoft.com/office/drawing/2014/main" val="2401927850"/>
                  </a:ext>
                </a:extLst>
              </a:tr>
              <a:tr h="1485340">
                <a:tc>
                  <a:txBody>
                    <a:bodyPr/>
                    <a:lstStyle/>
                    <a:p>
                      <a:pPr algn="ctr">
                        <a:spcAft>
                          <a:spcPts val="0"/>
                        </a:spcAft>
                      </a:pPr>
                      <a:r>
                        <a:rPr lang="tr-TR" sz="1100" dirty="0">
                          <a:effectLst/>
                          <a:latin typeface="Arial" panose="020B0604020202020204" pitchFamily="34" charset="0"/>
                          <a:cs typeface="Arial" panose="020B0604020202020204" pitchFamily="34" charset="0"/>
                        </a:rPr>
                        <a:t>Orta (3)</a:t>
                      </a:r>
                      <a:endParaRPr lang="tr-TR" sz="1100" dirty="0">
                        <a:effectLst/>
                        <a:latin typeface="Arial" panose="020B0604020202020204" pitchFamily="34" charset="0"/>
                        <a:ea typeface="Times New Roman" panose="02020603050405020304" pitchFamily="18" charset="0"/>
                        <a:cs typeface="Arial" panose="020B0604020202020204" pitchFamily="34" charset="0"/>
                      </a:endParaRPr>
                    </a:p>
                  </a:txBody>
                  <a:tcPr marL="44155" marR="44155" marT="0" marB="0" anchor="ctr">
                    <a:solidFill>
                      <a:schemeClr val="accent2">
                        <a:lumMod val="75000"/>
                      </a:schemeClr>
                    </a:solidFill>
                  </a:tcPr>
                </a:tc>
                <a:tc>
                  <a:txBody>
                    <a:bodyPr/>
                    <a:lstStyle/>
                    <a:p>
                      <a:pPr algn="just">
                        <a:spcAft>
                          <a:spcPts val="0"/>
                        </a:spcAft>
                      </a:pPr>
                      <a:r>
                        <a:rPr lang="tr-TR" sz="1100" dirty="0">
                          <a:effectLst/>
                          <a:latin typeface="Arial" panose="020B0604020202020204" pitchFamily="34" charset="0"/>
                          <a:cs typeface="Arial" panose="020B0604020202020204" pitchFamily="34" charset="0"/>
                        </a:rPr>
                        <a:t>Stratejik hedeflere ulaşmada belirli düzeyde etkisi olan, hizmetlerin sunulmasını belirli düzeyde engelleyen, belirli düzeyde maddi kayba veya yaralanmaya sebep olan, halkın Bakanlığa güvenini yerel düzeyde sarsan riskler ve benzeri durumlar</a:t>
                      </a:r>
                      <a:endParaRPr lang="tr-TR" sz="1100" dirty="0">
                        <a:effectLst/>
                        <a:latin typeface="Arial" panose="020B0604020202020204" pitchFamily="34" charset="0"/>
                        <a:ea typeface="Times New Roman" panose="02020603050405020304" pitchFamily="18" charset="0"/>
                        <a:cs typeface="Arial" panose="020B0604020202020204" pitchFamily="34" charset="0"/>
                      </a:endParaRPr>
                    </a:p>
                  </a:txBody>
                  <a:tcPr marL="44155" marR="44155" marT="0" marB="0" anchor="ctr"/>
                </a:tc>
                <a:tc>
                  <a:txBody>
                    <a:bodyPr/>
                    <a:lstStyle/>
                    <a:p>
                      <a:pPr algn="just">
                        <a:spcAft>
                          <a:spcPts val="0"/>
                        </a:spcAft>
                      </a:pPr>
                      <a:r>
                        <a:rPr lang="tr-TR" sz="1100" dirty="0">
                          <a:effectLst/>
                          <a:latin typeface="Arial" panose="020B0604020202020204" pitchFamily="34" charset="0"/>
                          <a:cs typeface="Arial" panose="020B0604020202020204" pitchFamily="34" charset="0"/>
                        </a:rPr>
                        <a:t>1 yıl içinde gerçekleşebilecek riskler</a:t>
                      </a:r>
                      <a:endParaRPr lang="tr-TR" sz="1100" dirty="0">
                        <a:effectLst/>
                        <a:latin typeface="Arial" panose="020B0604020202020204" pitchFamily="34" charset="0"/>
                        <a:ea typeface="Times New Roman" panose="02020603050405020304" pitchFamily="18" charset="0"/>
                        <a:cs typeface="Arial" panose="020B0604020202020204" pitchFamily="34" charset="0"/>
                      </a:endParaRPr>
                    </a:p>
                  </a:txBody>
                  <a:tcPr marL="44155" marR="44155" marT="0" marB="0" anchor="ctr"/>
                </a:tc>
                <a:extLst>
                  <a:ext uri="{0D108BD9-81ED-4DB2-BD59-A6C34878D82A}">
                    <a16:rowId xmlns:a16="http://schemas.microsoft.com/office/drawing/2014/main" val="1209703369"/>
                  </a:ext>
                </a:extLst>
              </a:tr>
              <a:tr h="1120247">
                <a:tc>
                  <a:txBody>
                    <a:bodyPr/>
                    <a:lstStyle/>
                    <a:p>
                      <a:pPr algn="ctr">
                        <a:spcAft>
                          <a:spcPts val="0"/>
                        </a:spcAft>
                      </a:pPr>
                      <a:r>
                        <a:rPr lang="tr-TR" sz="1100" dirty="0">
                          <a:effectLst/>
                          <a:latin typeface="Arial" panose="020B0604020202020204" pitchFamily="34" charset="0"/>
                          <a:cs typeface="Arial" panose="020B0604020202020204" pitchFamily="34" charset="0"/>
                        </a:rPr>
                        <a:t>Düşük (1-2)</a:t>
                      </a:r>
                      <a:endParaRPr lang="tr-TR" sz="1100" dirty="0">
                        <a:effectLst/>
                        <a:latin typeface="Arial" panose="020B0604020202020204" pitchFamily="34" charset="0"/>
                        <a:ea typeface="Times New Roman" panose="02020603050405020304" pitchFamily="18" charset="0"/>
                        <a:cs typeface="Arial" panose="020B0604020202020204" pitchFamily="34" charset="0"/>
                      </a:endParaRPr>
                    </a:p>
                  </a:txBody>
                  <a:tcPr marL="44155" marR="44155" marT="0" marB="0" anchor="ctr">
                    <a:solidFill>
                      <a:schemeClr val="accent6">
                        <a:lumMod val="60000"/>
                        <a:lumOff val="40000"/>
                      </a:schemeClr>
                    </a:solidFill>
                  </a:tcPr>
                </a:tc>
                <a:tc>
                  <a:txBody>
                    <a:bodyPr/>
                    <a:lstStyle/>
                    <a:p>
                      <a:pPr algn="just">
                        <a:spcAft>
                          <a:spcPts val="0"/>
                        </a:spcAft>
                      </a:pPr>
                      <a:r>
                        <a:rPr lang="tr-TR" sz="1100" dirty="0">
                          <a:effectLst/>
                          <a:latin typeface="Arial" panose="020B0604020202020204" pitchFamily="34" charset="0"/>
                          <a:cs typeface="Arial" panose="020B0604020202020204" pitchFamily="34" charset="0"/>
                        </a:rPr>
                        <a:t>Stratejik hedeflere ulaşmamızı çok az etkileyen, çok az maddi kayba sebep olan, hizmetleri çok az etkileyen, halkın Bakanlığa güvenini yerel düzeyde çok az etkileyen riskler ve benzeri durumlar</a:t>
                      </a:r>
                      <a:endParaRPr lang="tr-TR" sz="1100" dirty="0">
                        <a:effectLst/>
                        <a:latin typeface="Arial" panose="020B0604020202020204" pitchFamily="34" charset="0"/>
                        <a:ea typeface="Times New Roman" panose="02020603050405020304" pitchFamily="18" charset="0"/>
                        <a:cs typeface="Arial" panose="020B0604020202020204" pitchFamily="34" charset="0"/>
                      </a:endParaRPr>
                    </a:p>
                  </a:txBody>
                  <a:tcPr marL="44155" marR="44155" marT="0" marB="0" anchor="ctr"/>
                </a:tc>
                <a:tc>
                  <a:txBody>
                    <a:bodyPr/>
                    <a:lstStyle/>
                    <a:p>
                      <a:pPr algn="just">
                        <a:spcAft>
                          <a:spcPts val="0"/>
                        </a:spcAft>
                      </a:pPr>
                      <a:r>
                        <a:rPr lang="tr-TR" sz="1100" dirty="0">
                          <a:effectLst/>
                          <a:latin typeface="Arial" panose="020B0604020202020204" pitchFamily="34" charset="0"/>
                          <a:cs typeface="Arial" panose="020B0604020202020204" pitchFamily="34" charset="0"/>
                        </a:rPr>
                        <a:t>1 yıl içinde gerçekleşme ihtimali düşük olan riskler</a:t>
                      </a:r>
                      <a:endParaRPr lang="tr-TR" sz="1100" dirty="0">
                        <a:effectLst/>
                        <a:latin typeface="Arial" panose="020B0604020202020204" pitchFamily="34" charset="0"/>
                        <a:ea typeface="Times New Roman" panose="02020603050405020304" pitchFamily="18" charset="0"/>
                        <a:cs typeface="Arial" panose="020B0604020202020204" pitchFamily="34" charset="0"/>
                      </a:endParaRPr>
                    </a:p>
                  </a:txBody>
                  <a:tcPr marL="44155" marR="44155" marT="0" marB="0" anchor="ctr"/>
                </a:tc>
                <a:extLst>
                  <a:ext uri="{0D108BD9-81ED-4DB2-BD59-A6C34878D82A}">
                    <a16:rowId xmlns:a16="http://schemas.microsoft.com/office/drawing/2014/main" val="141384535"/>
                  </a:ext>
                </a:extLst>
              </a:tr>
            </a:tbl>
          </a:graphicData>
        </a:graphic>
      </p:graphicFrame>
      <p:sp>
        <p:nvSpPr>
          <p:cNvPr id="8" name="Başlık 2">
            <a:extLst>
              <a:ext uri="{FF2B5EF4-FFF2-40B4-BE49-F238E27FC236}">
                <a16:creationId xmlns:a16="http://schemas.microsoft.com/office/drawing/2014/main" id="{DFF75971-933A-4C8D-8788-C21BD67F0C40}"/>
              </a:ext>
            </a:extLst>
          </p:cNvPr>
          <p:cNvSpPr txBox="1">
            <a:spLocks/>
          </p:cNvSpPr>
          <p:nvPr/>
        </p:nvSpPr>
        <p:spPr>
          <a:xfrm>
            <a:off x="8215588" y="1949370"/>
            <a:ext cx="1931240" cy="38122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1600" dirty="0">
                <a:solidFill>
                  <a:schemeClr val="tx1">
                    <a:lumMod val="85000"/>
                    <a:lumOff val="15000"/>
                  </a:schemeClr>
                </a:solidFill>
                <a:latin typeface="+mn-lt"/>
                <a:cs typeface="Arial" panose="020B0604020202020204" pitchFamily="34" charset="0"/>
              </a:rPr>
              <a:t>Etki İhtimal Tablosu</a:t>
            </a:r>
          </a:p>
        </p:txBody>
      </p:sp>
    </p:spTree>
    <p:extLst>
      <p:ext uri="{BB962C8B-B14F-4D97-AF65-F5344CB8AC3E}">
        <p14:creationId xmlns:p14="http://schemas.microsoft.com/office/powerpoint/2010/main" val="733416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0" y="19456"/>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YÖNETİMİ SÜRECİ – Mevcut Kontroller, Yeni/Ek Kontrol Faaliyetleri</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10548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8</a:t>
            </a:fld>
            <a:endParaRPr lang="tr-TR"/>
          </a:p>
        </p:txBody>
      </p:sp>
      <p:sp>
        <p:nvSpPr>
          <p:cNvPr id="15" name="Metin kutusu 14">
            <a:extLst>
              <a:ext uri="{FF2B5EF4-FFF2-40B4-BE49-F238E27FC236}">
                <a16:creationId xmlns:a16="http://schemas.microsoft.com/office/drawing/2014/main" id="{EE062D81-32AC-41EF-BAE9-68656F8F5AFD}"/>
              </a:ext>
            </a:extLst>
          </p:cNvPr>
          <p:cNvSpPr txBox="1"/>
          <p:nvPr/>
        </p:nvSpPr>
        <p:spPr>
          <a:xfrm>
            <a:off x="496111" y="2822869"/>
            <a:ext cx="4863829" cy="2829877"/>
          </a:xfrm>
          <a:prstGeom prst="rect">
            <a:avLst/>
          </a:prstGeom>
          <a:noFill/>
          <a:ln>
            <a:solidFill>
              <a:schemeClr val="accent1">
                <a:lumMod val="50000"/>
              </a:schemeClr>
            </a:solidFill>
          </a:ln>
        </p:spPr>
        <p:txBody>
          <a:bodyPr wrap="square">
            <a:spAutoFit/>
          </a:bodyPr>
          <a:lstStyle/>
          <a:p>
            <a:pPr marL="273050">
              <a:lnSpc>
                <a:spcPct val="150000"/>
              </a:lnSpc>
              <a:spcAft>
                <a:spcPts val="300"/>
              </a:spcAft>
              <a:defRPr/>
            </a:pPr>
            <a:r>
              <a:rPr lang="tr-TR" sz="1400" dirty="0">
                <a:solidFill>
                  <a:schemeClr val="accent1"/>
                </a:solidFill>
                <a:latin typeface="Segoe UI" panose="020B0502040204020203" pitchFamily="34" charset="0"/>
                <a:cs typeface="Segoe UI" panose="020B0502040204020203" pitchFamily="34" charset="0"/>
              </a:rPr>
              <a:t>Mevcut Kontroller: </a:t>
            </a:r>
          </a:p>
          <a:p>
            <a:pPr marL="273050">
              <a:lnSpc>
                <a:spcPct val="150000"/>
              </a:lnSpc>
              <a:spcAft>
                <a:spcPts val="3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Tespit edilen riske ilişkin mevcut durum ve halihazırda uygulanmakta olan kontrollerdir.</a:t>
            </a:r>
          </a:p>
          <a:p>
            <a:pPr marL="273050">
              <a:lnSpc>
                <a:spcPct val="150000"/>
              </a:lnSpc>
              <a:spcAft>
                <a:spcPts val="300"/>
              </a:spcAft>
              <a:defRPr/>
            </a:pPr>
            <a:endParaRPr lang="tr-TR" sz="1400" dirty="0">
              <a:solidFill>
                <a:srgbClr val="C00000"/>
              </a:solidFill>
              <a:latin typeface="Segoe UI" panose="020B0502040204020203" pitchFamily="34" charset="0"/>
              <a:cs typeface="Segoe UI" panose="020B0502040204020203" pitchFamily="34" charset="0"/>
            </a:endParaRPr>
          </a:p>
          <a:p>
            <a:pPr marL="273050">
              <a:lnSpc>
                <a:spcPct val="150000"/>
              </a:lnSpc>
              <a:spcAft>
                <a:spcPts val="300"/>
              </a:spcAft>
              <a:defRPr/>
            </a:pPr>
            <a:r>
              <a:rPr lang="tr-TR" sz="1400" dirty="0">
                <a:solidFill>
                  <a:srgbClr val="C00000"/>
                </a:solidFill>
                <a:latin typeface="Segoe UI" panose="020B0502040204020203" pitchFamily="34" charset="0"/>
                <a:cs typeface="Segoe UI" panose="020B0502040204020203" pitchFamily="34" charset="0"/>
              </a:rPr>
              <a:t>Yeni/Ek Kontrol Faaliyetleri:</a:t>
            </a:r>
          </a:p>
          <a:p>
            <a:pPr marL="273050">
              <a:lnSpc>
                <a:spcPct val="150000"/>
              </a:lnSpc>
              <a:spcAft>
                <a:spcPts val="3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Tespit edilen riske ilişkin önerilen veya planlanan yeni/ek kontrollerdir.</a:t>
            </a:r>
          </a:p>
          <a:p>
            <a:pPr marL="273050">
              <a:lnSpc>
                <a:spcPct val="150000"/>
              </a:lnSpc>
              <a:spcAft>
                <a:spcPts val="300"/>
              </a:spcAft>
              <a:defRPr/>
            </a:pPr>
            <a:endParaRPr lang="tr-TR" sz="1400" dirty="0">
              <a:solidFill>
                <a:schemeClr val="tx1">
                  <a:lumMod val="85000"/>
                  <a:lumOff val="15000"/>
                </a:schemeClr>
              </a:solidFill>
              <a:latin typeface="Segoe UI" panose="020B0502040204020203" pitchFamily="34" charset="0"/>
              <a:cs typeface="Segoe UI" panose="020B0502040204020203" pitchFamily="34" charset="0"/>
            </a:endParaRPr>
          </a:p>
        </p:txBody>
      </p:sp>
      <p:sp>
        <p:nvSpPr>
          <p:cNvPr id="9" name="Metin kutusu 8">
            <a:extLst>
              <a:ext uri="{FF2B5EF4-FFF2-40B4-BE49-F238E27FC236}">
                <a16:creationId xmlns:a16="http://schemas.microsoft.com/office/drawing/2014/main" id="{66D3F100-6617-4072-9337-17ECA34E42FA}"/>
              </a:ext>
            </a:extLst>
          </p:cNvPr>
          <p:cNvSpPr txBox="1"/>
          <p:nvPr/>
        </p:nvSpPr>
        <p:spPr>
          <a:xfrm>
            <a:off x="5564221" y="2268385"/>
            <a:ext cx="6131668" cy="4199483"/>
          </a:xfrm>
          <a:prstGeom prst="rect">
            <a:avLst/>
          </a:prstGeom>
          <a:noFill/>
          <a:ln>
            <a:solidFill>
              <a:schemeClr val="accent1">
                <a:lumMod val="50000"/>
              </a:schemeClr>
            </a:solidFill>
          </a:ln>
        </p:spPr>
        <p:txBody>
          <a:bodyPr wrap="square">
            <a:spAutoFit/>
          </a:bodyPr>
          <a:lstStyle/>
          <a:p>
            <a:pPr marL="273050">
              <a:lnSpc>
                <a:spcPct val="150000"/>
              </a:lnSpc>
              <a:spcAft>
                <a:spcPts val="300"/>
              </a:spcAft>
              <a:defRPr/>
            </a:pPr>
            <a:r>
              <a:rPr lang="tr-TR" sz="1400" dirty="0">
                <a:solidFill>
                  <a:schemeClr val="accent1"/>
                </a:solidFill>
                <a:latin typeface="Segoe UI" panose="020B0502040204020203" pitchFamily="34" charset="0"/>
                <a:cs typeface="Segoe UI" panose="020B0502040204020203" pitchFamily="34" charset="0"/>
              </a:rPr>
              <a:t>Örnek: (Belgede Sahtecilik Riski)</a:t>
            </a:r>
          </a:p>
          <a:p>
            <a:pPr marL="273050">
              <a:lnSpc>
                <a:spcPct val="150000"/>
              </a:lnSpc>
              <a:spcAft>
                <a:spcPts val="300"/>
              </a:spcAft>
              <a:defRPr/>
            </a:pPr>
            <a:endParaRPr lang="tr-TR" sz="1400" dirty="0">
              <a:solidFill>
                <a:schemeClr val="accent1"/>
              </a:solidFill>
              <a:latin typeface="Segoe UI" panose="020B0502040204020203" pitchFamily="34" charset="0"/>
              <a:cs typeface="Segoe UI" panose="020B0502040204020203" pitchFamily="34" charset="0"/>
            </a:endParaRPr>
          </a:p>
          <a:p>
            <a:pPr marL="273050">
              <a:lnSpc>
                <a:spcPct val="150000"/>
              </a:lnSpc>
              <a:spcAft>
                <a:spcPts val="300"/>
              </a:spcAft>
              <a:defRPr/>
            </a:pPr>
            <a:r>
              <a:rPr lang="tr-TR" sz="1400" dirty="0">
                <a:solidFill>
                  <a:schemeClr val="accent1"/>
                </a:solidFill>
                <a:latin typeface="Segoe UI" panose="020B0502040204020203" pitchFamily="34" charset="0"/>
                <a:cs typeface="Segoe UI" panose="020B0502040204020203" pitchFamily="34" charset="0"/>
              </a:rPr>
              <a:t>Mevcut Kontrol: </a:t>
            </a:r>
          </a:p>
          <a:p>
            <a:pPr marL="273050">
              <a:lnSpc>
                <a:spcPct val="150000"/>
              </a:lnSpc>
              <a:spcAft>
                <a:spcPts val="3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Şüphe durumlarında ilgili sağlık sertifikası örneği daire başkanlığımız aracılığıyla ilgili ülke yetkili otoritesine sorulmaktadır. Ancak bu durum her sevkiyat için uygun bir teyit yöntemi olmamaktadır.</a:t>
            </a:r>
          </a:p>
          <a:p>
            <a:pPr marL="273050">
              <a:lnSpc>
                <a:spcPct val="150000"/>
              </a:lnSpc>
              <a:spcAft>
                <a:spcPts val="300"/>
              </a:spcAft>
              <a:defRPr/>
            </a:pPr>
            <a:endParaRPr lang="tr-TR" sz="1400" dirty="0">
              <a:solidFill>
                <a:schemeClr val="accent1"/>
              </a:solidFill>
              <a:latin typeface="Segoe UI" panose="020B0502040204020203" pitchFamily="34" charset="0"/>
              <a:cs typeface="Segoe UI" panose="020B0502040204020203" pitchFamily="34" charset="0"/>
            </a:endParaRPr>
          </a:p>
          <a:p>
            <a:pPr marL="273050">
              <a:lnSpc>
                <a:spcPct val="150000"/>
              </a:lnSpc>
              <a:spcAft>
                <a:spcPts val="300"/>
              </a:spcAft>
              <a:defRPr/>
            </a:pPr>
            <a:r>
              <a:rPr lang="tr-TR" sz="1400" dirty="0">
                <a:solidFill>
                  <a:srgbClr val="C00000"/>
                </a:solidFill>
                <a:latin typeface="Segoe UI" panose="020B0502040204020203" pitchFamily="34" charset="0"/>
                <a:cs typeface="Segoe UI" panose="020B0502040204020203" pitchFamily="34" charset="0"/>
              </a:rPr>
              <a:t>Yeni/Ek Kontrol Faaliyetleri:</a:t>
            </a:r>
          </a:p>
          <a:p>
            <a:pPr marL="273050">
              <a:lnSpc>
                <a:spcPct val="150000"/>
              </a:lnSpc>
              <a:spcAft>
                <a:spcPts val="3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Belgenin orijinal olduğunun teyidinin yapılabilmesi için uluslararası bir veri tabanı ile belgenin orijinal olduğunun teyidinin yapılması </a:t>
            </a:r>
          </a:p>
          <a:p>
            <a:pPr marL="273050">
              <a:lnSpc>
                <a:spcPct val="150000"/>
              </a:lnSpc>
              <a:spcAft>
                <a:spcPts val="3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Sertifikayı düzenleyen yetkili otoritenin resmi e-posta adresinde sertifika orijinalliğine dair teyit alınabilmelidir.</a:t>
            </a:r>
          </a:p>
        </p:txBody>
      </p:sp>
    </p:spTree>
    <p:extLst>
      <p:ext uri="{BB962C8B-B14F-4D97-AF65-F5344CB8AC3E}">
        <p14:creationId xmlns:p14="http://schemas.microsoft.com/office/powerpoint/2010/main" val="2822414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çerik Yer Tutucusu 4">
            <a:extLst>
              <a:ext uri="{FF2B5EF4-FFF2-40B4-BE49-F238E27FC236}">
                <a16:creationId xmlns:a16="http://schemas.microsoft.com/office/drawing/2014/main" id="{D428725F-4C9F-4D99-86D8-3CC1BF8050F4}"/>
              </a:ext>
            </a:extLst>
          </p:cNvPr>
          <p:cNvPicPr>
            <a:picLocks noChangeAspect="1"/>
          </p:cNvPicPr>
          <p:nvPr/>
        </p:nvPicPr>
        <p:blipFill rotWithShape="1">
          <a:blip r:embed="rId2"/>
          <a:srcRect b="7308"/>
          <a:stretch/>
        </p:blipFill>
        <p:spPr>
          <a:xfrm>
            <a:off x="0" y="19456"/>
            <a:ext cx="12192000" cy="6356838"/>
          </a:xfrm>
          <a:prstGeom prst="rect">
            <a:avLst/>
          </a:prstGeom>
        </p:spPr>
      </p:pic>
      <p:sp>
        <p:nvSpPr>
          <p:cNvPr id="12" name="Unvan 1">
            <a:extLst>
              <a:ext uri="{FF2B5EF4-FFF2-40B4-BE49-F238E27FC236}">
                <a16:creationId xmlns:a16="http://schemas.microsoft.com/office/drawing/2014/main" id="{DDEE6249-D533-430E-A1BB-426607129D9D}"/>
              </a:ext>
            </a:extLst>
          </p:cNvPr>
          <p:cNvSpPr txBox="1">
            <a:spLocks/>
          </p:cNvSpPr>
          <p:nvPr/>
        </p:nvSpPr>
        <p:spPr>
          <a:xfrm>
            <a:off x="-8795" y="1420146"/>
            <a:ext cx="12191999" cy="5461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b="1" dirty="0">
                <a:solidFill>
                  <a:schemeClr val="bg2">
                    <a:lumMod val="25000"/>
                  </a:schemeClr>
                </a:solidFill>
                <a:latin typeface="Segoe UI Light" panose="020B0502040204020203" pitchFamily="34" charset="0"/>
                <a:cs typeface="Segoe UI Light" panose="020B0502040204020203" pitchFamily="34" charset="0"/>
              </a:rPr>
              <a:t>	</a:t>
            </a:r>
            <a:r>
              <a:rPr lang="tr-TR" sz="2800" b="1" dirty="0">
                <a:solidFill>
                  <a:schemeClr val="tx1">
                    <a:lumMod val="85000"/>
                    <a:lumOff val="15000"/>
                  </a:schemeClr>
                </a:solidFill>
                <a:latin typeface="Segoe UI Light" panose="020B0502040204020203" pitchFamily="34" charset="0"/>
                <a:cs typeface="Segoe UI Light" panose="020B0502040204020203" pitchFamily="34" charset="0"/>
              </a:rPr>
              <a:t>RİSK YÖNETİMİ SÜRECİ - ROLLER</a:t>
            </a:r>
          </a:p>
        </p:txBody>
      </p:sp>
      <p:cxnSp>
        <p:nvCxnSpPr>
          <p:cNvPr id="14" name="Düz Bağlayıcı 13">
            <a:extLst>
              <a:ext uri="{FF2B5EF4-FFF2-40B4-BE49-F238E27FC236}">
                <a16:creationId xmlns:a16="http://schemas.microsoft.com/office/drawing/2014/main" id="{BC705FEA-4F2A-40FB-B396-8DF9F633F475}"/>
              </a:ext>
            </a:extLst>
          </p:cNvPr>
          <p:cNvCxnSpPr>
            <a:cxnSpLocks/>
          </p:cNvCxnSpPr>
          <p:nvPr/>
        </p:nvCxnSpPr>
        <p:spPr>
          <a:xfrm>
            <a:off x="852055" y="1958253"/>
            <a:ext cx="10548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ayt Numarası Yer Tutucusu 4">
            <a:extLst>
              <a:ext uri="{FF2B5EF4-FFF2-40B4-BE49-F238E27FC236}">
                <a16:creationId xmlns:a16="http://schemas.microsoft.com/office/drawing/2014/main" id="{0FA580AC-0B36-43E6-829E-BFC25A72D638}"/>
              </a:ext>
            </a:extLst>
          </p:cNvPr>
          <p:cNvSpPr>
            <a:spLocks noGrp="1"/>
          </p:cNvSpPr>
          <p:nvPr>
            <p:ph type="sldNum" sz="quarter" idx="12"/>
          </p:nvPr>
        </p:nvSpPr>
        <p:spPr/>
        <p:txBody>
          <a:bodyPr/>
          <a:lstStyle/>
          <a:p>
            <a:fld id="{8D5FFAB5-A7FD-1449-A894-0CD1DD47C74C}" type="slidenum">
              <a:rPr lang="tr-TR" smtClean="0"/>
              <a:t>9</a:t>
            </a:fld>
            <a:endParaRPr lang="tr-TR"/>
          </a:p>
        </p:txBody>
      </p:sp>
      <p:sp>
        <p:nvSpPr>
          <p:cNvPr id="15" name="Metin kutusu 14">
            <a:extLst>
              <a:ext uri="{FF2B5EF4-FFF2-40B4-BE49-F238E27FC236}">
                <a16:creationId xmlns:a16="http://schemas.microsoft.com/office/drawing/2014/main" id="{EE062D81-32AC-41EF-BAE9-68656F8F5AFD}"/>
              </a:ext>
            </a:extLst>
          </p:cNvPr>
          <p:cNvSpPr txBox="1"/>
          <p:nvPr/>
        </p:nvSpPr>
        <p:spPr>
          <a:xfrm>
            <a:off x="496111" y="2171116"/>
            <a:ext cx="10739336" cy="3914790"/>
          </a:xfrm>
          <a:prstGeom prst="rect">
            <a:avLst/>
          </a:prstGeom>
          <a:noFill/>
          <a:ln>
            <a:noFill/>
          </a:ln>
        </p:spPr>
        <p:txBody>
          <a:bodyPr wrap="square">
            <a:spAutoFit/>
          </a:bodyPr>
          <a:lstStyle/>
          <a:p>
            <a:pPr marL="273050">
              <a:lnSpc>
                <a:spcPct val="150000"/>
              </a:lnSpc>
              <a:spcAft>
                <a:spcPts val="300"/>
              </a:spcAft>
              <a:defRPr/>
            </a:pPr>
            <a:r>
              <a:rPr lang="tr-TR" sz="1400" dirty="0">
                <a:solidFill>
                  <a:schemeClr val="accent1"/>
                </a:solidFill>
                <a:latin typeface="Segoe UI" panose="020B0502040204020203" pitchFamily="34" charset="0"/>
                <a:cs typeface="Segoe UI" panose="020B0502040204020203" pitchFamily="34" charset="0"/>
              </a:rPr>
              <a:t>İç Kontrol Görevlisi:</a:t>
            </a:r>
          </a:p>
          <a:p>
            <a:pPr marL="273050">
              <a:lnSpc>
                <a:spcPct val="150000"/>
              </a:lnSpc>
              <a:spcAft>
                <a:spcPts val="3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Kendi biriminde risk yönetimi çalışmalarını koordine ederek birimde tespit edilen risklerin yazılıma işlenmesinden sorumlu kişidir. Birim Risk Ekibinin doğal üyesidir.</a:t>
            </a:r>
          </a:p>
          <a:p>
            <a:pPr marL="273050">
              <a:lnSpc>
                <a:spcPct val="150000"/>
              </a:lnSpc>
              <a:spcAft>
                <a:spcPts val="300"/>
              </a:spcAft>
              <a:defRPr/>
            </a:pPr>
            <a:endParaRPr lang="tr-TR" sz="1400" dirty="0">
              <a:solidFill>
                <a:schemeClr val="accent1"/>
              </a:solidFill>
              <a:latin typeface="Segoe UI" panose="020B0502040204020203" pitchFamily="34" charset="0"/>
              <a:cs typeface="Segoe UI" panose="020B0502040204020203" pitchFamily="34" charset="0"/>
            </a:endParaRPr>
          </a:p>
          <a:p>
            <a:pPr marL="273050">
              <a:lnSpc>
                <a:spcPct val="150000"/>
              </a:lnSpc>
              <a:spcAft>
                <a:spcPts val="300"/>
              </a:spcAft>
              <a:defRPr/>
            </a:pPr>
            <a:r>
              <a:rPr lang="tr-TR" sz="1400" dirty="0">
                <a:solidFill>
                  <a:schemeClr val="accent1"/>
                </a:solidFill>
                <a:latin typeface="Segoe UI" panose="020B0502040204020203" pitchFamily="34" charset="0"/>
                <a:cs typeface="Segoe UI" panose="020B0502040204020203" pitchFamily="34" charset="0"/>
              </a:rPr>
              <a:t>Birim Risk Yönetim Ekibi:</a:t>
            </a:r>
          </a:p>
          <a:p>
            <a:pPr marL="273050">
              <a:lnSpc>
                <a:spcPct val="150000"/>
              </a:lnSpc>
              <a:spcAft>
                <a:spcPts val="3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Tespit edilen risklerin etki ve ihtimal yönünden puanlamasını yapan ve en az </a:t>
            </a:r>
            <a:br>
              <a:rPr lang="tr-TR" sz="1400" dirty="0">
                <a:solidFill>
                  <a:schemeClr val="tx1">
                    <a:lumMod val="85000"/>
                    <a:lumOff val="15000"/>
                  </a:schemeClr>
                </a:solidFill>
                <a:latin typeface="Segoe UI" panose="020B0502040204020203" pitchFamily="34" charset="0"/>
                <a:cs typeface="Segoe UI" panose="020B0502040204020203" pitchFamily="34" charset="0"/>
              </a:rPr>
            </a:br>
            <a:r>
              <a:rPr lang="tr-TR" sz="1400" dirty="0">
                <a:solidFill>
                  <a:schemeClr val="tx1">
                    <a:lumMod val="85000"/>
                    <a:lumOff val="15000"/>
                  </a:schemeClr>
                </a:solidFill>
                <a:latin typeface="Segoe UI" panose="020B0502040204020203" pitchFamily="34" charset="0"/>
                <a:cs typeface="Segoe UI" panose="020B0502040204020203" pitchFamily="34" charset="0"/>
              </a:rPr>
              <a:t>3 kişiden oluşan ekiptir.</a:t>
            </a:r>
          </a:p>
          <a:p>
            <a:pPr marL="273050">
              <a:lnSpc>
                <a:spcPct val="150000"/>
              </a:lnSpc>
              <a:spcAft>
                <a:spcPts val="300"/>
              </a:spcAft>
              <a:defRPr/>
            </a:pPr>
            <a:endParaRPr lang="tr-TR" sz="1400" dirty="0">
              <a:solidFill>
                <a:schemeClr val="accent1"/>
              </a:solidFill>
              <a:latin typeface="Segoe UI" panose="020B0502040204020203" pitchFamily="34" charset="0"/>
              <a:cs typeface="Segoe UI" panose="020B0502040204020203" pitchFamily="34" charset="0"/>
            </a:endParaRPr>
          </a:p>
          <a:p>
            <a:pPr marL="273050">
              <a:lnSpc>
                <a:spcPct val="150000"/>
              </a:lnSpc>
              <a:spcAft>
                <a:spcPts val="300"/>
              </a:spcAft>
              <a:defRPr/>
            </a:pPr>
            <a:r>
              <a:rPr lang="tr-TR" sz="1400" dirty="0">
                <a:solidFill>
                  <a:schemeClr val="accent1"/>
                </a:solidFill>
                <a:latin typeface="Segoe UI" panose="020B0502040204020203" pitchFamily="34" charset="0"/>
                <a:cs typeface="Segoe UI" panose="020B0502040204020203" pitchFamily="34" charset="0"/>
              </a:rPr>
              <a:t>Birim Risk Koordinatörü:</a:t>
            </a:r>
          </a:p>
          <a:p>
            <a:pPr marL="273050">
              <a:lnSpc>
                <a:spcPct val="150000"/>
              </a:lnSpc>
              <a:spcAft>
                <a:spcPts val="300"/>
              </a:spcAft>
              <a:defRPr/>
            </a:pPr>
            <a:r>
              <a:rPr lang="tr-TR" sz="1400" dirty="0">
                <a:solidFill>
                  <a:schemeClr val="tx1">
                    <a:lumMod val="85000"/>
                    <a:lumOff val="15000"/>
                  </a:schemeClr>
                </a:solidFill>
                <a:latin typeface="Segoe UI" panose="020B0502040204020203" pitchFamily="34" charset="0"/>
                <a:cs typeface="Segoe UI" panose="020B0502040204020203" pitchFamily="34" charset="0"/>
              </a:rPr>
              <a:t>Birimin en üst yöneticisidir. Birim Risk Yönetim Ekibi tarafından puanlanan risklere onay verir. </a:t>
            </a:r>
          </a:p>
          <a:p>
            <a:pPr marL="273050">
              <a:lnSpc>
                <a:spcPct val="150000"/>
              </a:lnSpc>
              <a:spcAft>
                <a:spcPts val="300"/>
              </a:spcAft>
              <a:defRPr/>
            </a:pPr>
            <a:endParaRPr lang="tr-TR" sz="1400" dirty="0">
              <a:solidFill>
                <a:schemeClr val="tx1">
                  <a:lumMod val="85000"/>
                  <a:lumOff val="15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0863558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C10655CAD4E89E48A8C5473085C60FA3" ma:contentTypeVersion="2" ma:contentTypeDescription="Yeni belge oluşturun." ma:contentTypeScope="" ma:versionID="70c2dd0722362dd481d03d9a973db69e">
  <xsd:schema xmlns:xsd="http://www.w3.org/2001/XMLSchema" xmlns:xs="http://www.w3.org/2001/XMLSchema" xmlns:p="http://schemas.microsoft.com/office/2006/metadata/properties" xmlns:ns1="http://schemas.microsoft.com/sharepoint/v3" xmlns:ns2="a2bff499-840e-41a7-b2db-76c666f37770" targetNamespace="http://schemas.microsoft.com/office/2006/metadata/properties" ma:root="true" ma:fieldsID="59eae963698ba61c9ed8d377f6638569" ns1:_="" ns2:_="">
    <xsd:import namespace="http://schemas.microsoft.com/sharepoint/v3"/>
    <xsd:import namespace="a2bff499-840e-41a7-b2db-76c666f37770"/>
    <xsd:element name="properties">
      <xsd:complexType>
        <xsd:sequence>
          <xsd:element name="documentManagement">
            <xsd:complexType>
              <xsd:all>
                <xsd:element ref="ns1:PublishingStartDate" minOccurs="0"/>
                <xsd:element ref="ns1:PublishingExpirationDate" minOccurs="0"/>
                <xsd:element ref="ns2:YayinBitisTarihi"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Zamanlama Başlangıç Tarihi" ma:description="Zamanlama Başlangıç Tarihi, Yayımlama özelliği tarafından oluşturulan bir site sütunudur. Bu sütun, bu sayfanın site ziyaretçilerine ilk kez görüntüleneceği tarih ve zamanı belirtmek için kullanılır." ma:internalName="PublishingStartDate">
      <xsd:simpleType>
        <xsd:restriction base="dms:Unknown"/>
      </xsd:simpleType>
    </xsd:element>
    <xsd:element name="PublishingExpirationDate" ma:index="9" nillable="true" ma:displayName="Zamanlama Bitiş Tarihi" ma:description="Zamanlama Bitiş Tarihi, Yayımlama özelliği tarafından oluşturulan bir site sütunudur. Bu sütun, bu sayfanın site ziyaretçilerine artık görüntülenmeyeceği tarih ve zamanı belirtmek için kullanılır."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2bff499-840e-41a7-b2db-76c666f37770" elementFormDefault="qualified">
    <xsd:import namespace="http://schemas.microsoft.com/office/2006/documentManagement/types"/>
    <xsd:import namespace="http://schemas.microsoft.com/office/infopath/2007/PartnerControls"/>
    <xsd:element name="YayinBitisTarihi" ma:index="10" nillable="true" ma:displayName="YayinBitisTarihi" ma:internalName="YayinBitisTarihi">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YayinBitisTarihi xmlns="a2bff499-840e-41a7-b2db-76c666f37770">2026-01-23T07:02:00+00:00</YayinBitisTarihi>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02D7EF2-41F1-49D5-BC77-434A20AF9763}"/>
</file>

<file path=customXml/itemProps2.xml><?xml version="1.0" encoding="utf-8"?>
<ds:datastoreItem xmlns:ds="http://schemas.openxmlformats.org/officeDocument/2006/customXml" ds:itemID="{617D5C60-3946-44D4-A944-3B259F527992}">
  <ds:schemaRefs>
    <ds:schemaRef ds:uri="http://schemas.microsoft.com/office/2006/metadata/properties"/>
    <ds:schemaRef ds:uri="http://schemas.microsoft.com/office/infopath/2007/PartnerControls"/>
    <ds:schemaRef ds:uri="eb68ff27-5438-4fda-b5e8-a44a426c466e"/>
  </ds:schemaRefs>
</ds:datastoreItem>
</file>

<file path=customXml/itemProps3.xml><?xml version="1.0" encoding="utf-8"?>
<ds:datastoreItem xmlns:ds="http://schemas.openxmlformats.org/officeDocument/2006/customXml" ds:itemID="{A0491D17-E5B2-419A-950F-5EE49C5D9CC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64</TotalTime>
  <Words>1050</Words>
  <Application>Microsoft Office PowerPoint</Application>
  <PresentationFormat>Geniş ekran</PresentationFormat>
  <Paragraphs>139</Paragraphs>
  <Slides>18</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18</vt:i4>
      </vt:variant>
    </vt:vector>
  </HeadingPairs>
  <TitlesOfParts>
    <vt:vector size="28" baseType="lpstr">
      <vt:lpstr>ARIAL</vt:lpstr>
      <vt:lpstr>ARIAL</vt:lpstr>
      <vt:lpstr>Calibri</vt:lpstr>
      <vt:lpstr>Calibri Light</vt:lpstr>
      <vt:lpstr>Garamond</vt:lpstr>
      <vt:lpstr>Segoe UI</vt:lpstr>
      <vt:lpstr>Segoe UI Light</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Muhammet Ali ARSLAN</dc:creator>
  <cp:lastModifiedBy>Ebru DEMİR</cp:lastModifiedBy>
  <cp:revision>17</cp:revision>
  <dcterms:created xsi:type="dcterms:W3CDTF">2025-01-22T13:20:29Z</dcterms:created>
  <dcterms:modified xsi:type="dcterms:W3CDTF">2026-03-05T05:59:02Z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0x010100C10655CAD4E89E48A8C5473085C60FA3</vt:lpwstr>
  </property>
</Properties>
</file>